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4" r:id="rId4"/>
  </p:sldMasterIdLst>
  <p:notesMasterIdLst>
    <p:notesMasterId r:id="rId38"/>
  </p:notesMasterIdLst>
  <p:handoutMasterIdLst>
    <p:handoutMasterId r:id="rId39"/>
  </p:handoutMasterIdLst>
  <p:sldIdLst>
    <p:sldId id="300" r:id="rId5"/>
    <p:sldId id="396" r:id="rId6"/>
    <p:sldId id="397" r:id="rId7"/>
    <p:sldId id="398" r:id="rId8"/>
    <p:sldId id="399" r:id="rId9"/>
    <p:sldId id="427" r:id="rId10"/>
    <p:sldId id="431" r:id="rId11"/>
    <p:sldId id="428" r:id="rId12"/>
    <p:sldId id="435" r:id="rId13"/>
    <p:sldId id="429" r:id="rId14"/>
    <p:sldId id="402" r:id="rId15"/>
    <p:sldId id="430" r:id="rId16"/>
    <p:sldId id="434" r:id="rId17"/>
    <p:sldId id="432" r:id="rId18"/>
    <p:sldId id="413" r:id="rId19"/>
    <p:sldId id="414" r:id="rId20"/>
    <p:sldId id="415" r:id="rId21"/>
    <p:sldId id="416" r:id="rId22"/>
    <p:sldId id="420" r:id="rId23"/>
    <p:sldId id="417" r:id="rId24"/>
    <p:sldId id="436" r:id="rId25"/>
    <p:sldId id="418" r:id="rId26"/>
    <p:sldId id="421" r:id="rId27"/>
    <p:sldId id="422" r:id="rId28"/>
    <p:sldId id="406" r:id="rId29"/>
    <p:sldId id="407" r:id="rId30"/>
    <p:sldId id="408" r:id="rId31"/>
    <p:sldId id="424" r:id="rId32"/>
    <p:sldId id="425" r:id="rId33"/>
    <p:sldId id="426" r:id="rId34"/>
    <p:sldId id="411" r:id="rId35"/>
    <p:sldId id="412" r:id="rId36"/>
    <p:sldId id="375" r:id="rId37"/>
  </p:sldIdLst>
  <p:sldSz cx="12192000" cy="6858000"/>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CD8"/>
    <a:srgbClr val="82786F"/>
    <a:srgbClr val="898989"/>
    <a:srgbClr val="32362C"/>
    <a:srgbClr val="45473E"/>
    <a:srgbClr val="3B4324"/>
    <a:srgbClr val="D8D8D8"/>
    <a:srgbClr val="C9C9C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4636" autoAdjust="0"/>
  </p:normalViewPr>
  <p:slideViewPr>
    <p:cSldViewPr snapToGrid="0">
      <p:cViewPr varScale="1">
        <p:scale>
          <a:sx n="80" d="100"/>
          <a:sy n="80" d="100"/>
        </p:scale>
        <p:origin x="60" y="1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742" cy="465138"/>
          </a:xfrm>
          <a:prstGeom prst="rect">
            <a:avLst/>
          </a:prstGeom>
        </p:spPr>
        <p:txBody>
          <a:bodyPr vert="horz" lIns="93177" tIns="46589" rIns="93177" bIns="46589"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897516" y="0"/>
            <a:ext cx="2982742"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D16C31D-1C22-F84A-A7B5-6952EF1AE403}" type="datetimeFigureOut">
              <a:rPr lang="en-US" altLang="en-US"/>
              <a:pPr/>
              <a:t>5/28/2020</a:t>
            </a:fld>
            <a:endParaRPr lang="en-US" altLang="en-US" dirty="0"/>
          </a:p>
        </p:txBody>
      </p:sp>
      <p:sp>
        <p:nvSpPr>
          <p:cNvPr id="4" name="Footer Placeholder 3"/>
          <p:cNvSpPr>
            <a:spLocks noGrp="1"/>
          </p:cNvSpPr>
          <p:nvPr>
            <p:ph type="ftr" sz="quarter" idx="2"/>
          </p:nvPr>
        </p:nvSpPr>
        <p:spPr>
          <a:xfrm>
            <a:off x="4" y="8829675"/>
            <a:ext cx="2982742"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516" y="8829675"/>
            <a:ext cx="2982742"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dirty="0"/>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742" cy="465138"/>
          </a:xfrm>
          <a:prstGeom prst="rect">
            <a:avLst/>
          </a:prstGeom>
        </p:spPr>
        <p:txBody>
          <a:bodyPr vert="horz" lIns="93177" tIns="46589" rIns="93177" bIns="46589" rtlCol="0"/>
          <a:lstStyle>
            <a:lvl1pPr algn="l">
              <a:defRPr sz="1200">
                <a:ea typeface="+mn-ea"/>
                <a:cs typeface="+mn-cs"/>
              </a:defRPr>
            </a:lvl1pPr>
          </a:lstStyle>
          <a:p>
            <a:pPr>
              <a:defRPr/>
            </a:pPr>
            <a:endParaRPr lang="en-US" dirty="0"/>
          </a:p>
        </p:txBody>
      </p:sp>
      <p:sp>
        <p:nvSpPr>
          <p:cNvPr id="3" name="Date Placeholder 2"/>
          <p:cNvSpPr>
            <a:spLocks noGrp="1"/>
          </p:cNvSpPr>
          <p:nvPr>
            <p:ph type="dt" idx="1"/>
          </p:nvPr>
        </p:nvSpPr>
        <p:spPr>
          <a:xfrm>
            <a:off x="3897516" y="0"/>
            <a:ext cx="2982742"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438D594-1B45-0D47-8F23-AED13F1D19BA}" type="datetimeFigureOut">
              <a:rPr lang="en-US" altLang="en-US"/>
              <a:pPr/>
              <a:t>5/28/2020</a:t>
            </a:fld>
            <a:endParaRPr lang="en-US" altLang="en-US" dirty="0"/>
          </a:p>
        </p:txBody>
      </p:sp>
      <p:sp>
        <p:nvSpPr>
          <p:cNvPr id="4" name="Slide Image Placeholder 3"/>
          <p:cNvSpPr>
            <a:spLocks noGrp="1" noRot="1" noChangeAspect="1"/>
          </p:cNvSpPr>
          <p:nvPr>
            <p:ph type="sldImg" idx="2"/>
          </p:nvPr>
        </p:nvSpPr>
        <p:spPr>
          <a:xfrm>
            <a:off x="341313" y="696913"/>
            <a:ext cx="6199187"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8805" y="4416430"/>
            <a:ext cx="5504204"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4" y="8829675"/>
            <a:ext cx="2982742"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516" y="8829675"/>
            <a:ext cx="2982742"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dirty="0"/>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574044-705B-4BA9-9528-EF24541C28D0}" type="slidenum">
              <a:rPr lang="en-US" smtClean="0"/>
              <a:pPr/>
              <a:t>2</a:t>
            </a:fld>
            <a:endParaRPr lang="en-US" dirty="0"/>
          </a:p>
        </p:txBody>
      </p:sp>
    </p:spTree>
    <p:extLst>
      <p:ext uri="{BB962C8B-B14F-4D97-AF65-F5344CB8AC3E}">
        <p14:creationId xmlns:p14="http://schemas.microsoft.com/office/powerpoint/2010/main" val="358117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White Cover Slide">
    <p:bg>
      <p:bgRef idx="1001">
        <a:schemeClr val="bg1"/>
      </p:bgRef>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3048"/>
            <a:ext cx="12192000" cy="6851904"/>
          </a:xfrm>
          <a:prstGeom prst="rect">
            <a:avLst/>
          </a:prstGeom>
        </p:spPr>
      </p:pic>
      <p:sp>
        <p:nvSpPr>
          <p:cNvPr id="8"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 Placeholder 7"/>
          <p:cNvSpPr>
            <a:spLocks noGrp="1"/>
          </p:cNvSpPr>
          <p:nvPr>
            <p:ph type="body" sz="quarter" idx="13" hasCustomPrompt="1"/>
          </p:nvPr>
        </p:nvSpPr>
        <p:spPr>
          <a:xfrm>
            <a:off x="306337" y="5376077"/>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0" name="Text Placeholder 7"/>
          <p:cNvSpPr>
            <a:spLocks noGrp="1"/>
          </p:cNvSpPr>
          <p:nvPr>
            <p:ph type="body" sz="quarter" idx="14" hasCustomPrompt="1"/>
          </p:nvPr>
        </p:nvSpPr>
        <p:spPr>
          <a:xfrm>
            <a:off x="306337" y="5671676"/>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1" name="Text Placeholder 7"/>
          <p:cNvSpPr>
            <a:spLocks noGrp="1"/>
          </p:cNvSpPr>
          <p:nvPr>
            <p:ph type="body" sz="quarter" idx="15" hasCustomPrompt="1"/>
          </p:nvPr>
        </p:nvSpPr>
        <p:spPr>
          <a:xfrm>
            <a:off x="306337" y="5967274"/>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3" name="Rectangle 22"/>
          <p:cNvSpPr/>
          <p:nvPr userDrawn="1"/>
        </p:nvSpPr>
        <p:spPr>
          <a:xfrm>
            <a:off x="306338" y="2440244"/>
            <a:ext cx="10788998" cy="1754326"/>
          </a:xfrm>
          <a:prstGeom prst="rect">
            <a:avLst/>
          </a:prstGeom>
        </p:spPr>
        <p:txBody>
          <a:bodyPr wrap="square">
            <a:spAutoFit/>
          </a:bodyPr>
          <a:lstStyle/>
          <a:p>
            <a:pPr lvl="0">
              <a:lnSpc>
                <a:spcPct val="100000"/>
              </a:lnSpc>
              <a:spcBef>
                <a:spcPts val="0"/>
              </a:spcBef>
              <a:defRPr/>
            </a:pPr>
            <a:r>
              <a:rPr lang="en-US" sz="3600" dirty="0" smtClean="0">
                <a:solidFill>
                  <a:schemeClr val="tx1"/>
                </a:solidFill>
              </a:rPr>
              <a:t>U.S. ARMY COMBAT</a:t>
            </a:r>
            <a:r>
              <a:rPr lang="en-US" sz="3600" baseline="0" dirty="0" smtClean="0">
                <a:solidFill>
                  <a:schemeClr val="tx1"/>
                </a:solidFill>
              </a:rPr>
              <a:t> CAPABILITIES DEVELOPMENT COMMAND – </a:t>
            </a:r>
            <a:br>
              <a:rPr lang="en-US" sz="3600" baseline="0" dirty="0" smtClean="0">
                <a:solidFill>
                  <a:schemeClr val="tx1"/>
                </a:solidFill>
              </a:rPr>
            </a:br>
            <a:r>
              <a:rPr lang="en-US" sz="3600" baseline="0" dirty="0" smtClean="0">
                <a:solidFill>
                  <a:schemeClr val="tx1"/>
                </a:solidFill>
              </a:rPr>
              <a:t>SOLDIER CENTER </a:t>
            </a:r>
            <a:endParaRPr lang="en-US" sz="3600" dirty="0">
              <a:solidFill>
                <a:schemeClr val="tx1"/>
              </a:solidFill>
            </a:endParaRPr>
          </a:p>
        </p:txBody>
      </p:sp>
      <p:sp>
        <p:nvSpPr>
          <p:cNvPr id="24" name="Text Placeholder 7"/>
          <p:cNvSpPr>
            <a:spLocks noGrp="1"/>
          </p:cNvSpPr>
          <p:nvPr>
            <p:ph type="body" sz="quarter" idx="12" hasCustomPrompt="1"/>
          </p:nvPr>
        </p:nvSpPr>
        <p:spPr>
          <a:xfrm>
            <a:off x="306337" y="4379765"/>
            <a:ext cx="10788999"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5" name="Text Placeholder 7"/>
          <p:cNvSpPr>
            <a:spLocks noGrp="1"/>
          </p:cNvSpPr>
          <p:nvPr>
            <p:ph type="body" sz="quarter" idx="18" hasCustomPrompt="1"/>
          </p:nvPr>
        </p:nvSpPr>
        <p:spPr>
          <a:xfrm>
            <a:off x="977993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756938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lack Cover Slide">
    <p:bg>
      <p:bgRef idx="1001">
        <a:schemeClr val="bg1"/>
      </p:bgRef>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3048"/>
            <a:ext cx="12192000" cy="6851904"/>
          </a:xfrm>
          <a:prstGeom prst="rect">
            <a:avLst/>
          </a:prstGeom>
        </p:spPr>
      </p:pic>
      <p:sp>
        <p:nvSpPr>
          <p:cNvPr id="8"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 Placeholder 7"/>
          <p:cNvSpPr>
            <a:spLocks noGrp="1"/>
          </p:cNvSpPr>
          <p:nvPr>
            <p:ph type="body" sz="quarter" idx="13" hasCustomPrompt="1"/>
          </p:nvPr>
        </p:nvSpPr>
        <p:spPr>
          <a:xfrm>
            <a:off x="306337" y="5376077"/>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0" name="Text Placeholder 7"/>
          <p:cNvSpPr>
            <a:spLocks noGrp="1"/>
          </p:cNvSpPr>
          <p:nvPr>
            <p:ph type="body" sz="quarter" idx="14" hasCustomPrompt="1"/>
          </p:nvPr>
        </p:nvSpPr>
        <p:spPr>
          <a:xfrm>
            <a:off x="306337" y="5671676"/>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1" name="Text Placeholder 7"/>
          <p:cNvSpPr>
            <a:spLocks noGrp="1"/>
          </p:cNvSpPr>
          <p:nvPr>
            <p:ph type="body" sz="quarter" idx="15" hasCustomPrompt="1"/>
          </p:nvPr>
        </p:nvSpPr>
        <p:spPr>
          <a:xfrm>
            <a:off x="306337" y="5967274"/>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3" name="Rectangle 22"/>
          <p:cNvSpPr/>
          <p:nvPr userDrawn="1"/>
        </p:nvSpPr>
        <p:spPr>
          <a:xfrm>
            <a:off x="306338" y="2440244"/>
            <a:ext cx="10788998" cy="1754326"/>
          </a:xfrm>
          <a:prstGeom prst="rect">
            <a:avLst/>
          </a:prstGeom>
        </p:spPr>
        <p:txBody>
          <a:bodyPr wrap="square">
            <a:spAutoFit/>
          </a:bodyPr>
          <a:lstStyle/>
          <a:p>
            <a:pPr lvl="0">
              <a:lnSpc>
                <a:spcPct val="100000"/>
              </a:lnSpc>
              <a:spcBef>
                <a:spcPts val="0"/>
              </a:spcBef>
              <a:defRPr/>
            </a:pPr>
            <a:r>
              <a:rPr lang="en-US" sz="3600" dirty="0" smtClean="0">
                <a:solidFill>
                  <a:schemeClr val="bg1"/>
                </a:solidFill>
              </a:rPr>
              <a:t>U.S. ARMY COMBAT</a:t>
            </a:r>
            <a:r>
              <a:rPr lang="en-US" sz="3600" baseline="0" dirty="0" smtClean="0">
                <a:solidFill>
                  <a:schemeClr val="bg1"/>
                </a:solidFill>
              </a:rPr>
              <a:t> CAPABILITIES DEVELOPMENT COMMAND – </a:t>
            </a:r>
            <a:br>
              <a:rPr lang="en-US" sz="3600" baseline="0" dirty="0" smtClean="0">
                <a:solidFill>
                  <a:schemeClr val="bg1"/>
                </a:solidFill>
              </a:rPr>
            </a:br>
            <a:r>
              <a:rPr lang="en-US" sz="3600" baseline="0" dirty="0" smtClean="0">
                <a:solidFill>
                  <a:schemeClr val="bg1"/>
                </a:solidFill>
              </a:rPr>
              <a:t>SOLDIER CENTER </a:t>
            </a:r>
            <a:endParaRPr lang="en-US" sz="3600" dirty="0">
              <a:solidFill>
                <a:schemeClr val="bg1"/>
              </a:solidFill>
            </a:endParaRPr>
          </a:p>
        </p:txBody>
      </p:sp>
      <p:sp>
        <p:nvSpPr>
          <p:cNvPr id="24" name="Text Placeholder 7"/>
          <p:cNvSpPr>
            <a:spLocks noGrp="1"/>
          </p:cNvSpPr>
          <p:nvPr>
            <p:ph type="body" sz="quarter" idx="12" hasCustomPrompt="1"/>
          </p:nvPr>
        </p:nvSpPr>
        <p:spPr>
          <a:xfrm>
            <a:off x="306337" y="4379765"/>
            <a:ext cx="10788999"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5" name="Text Placeholder 7"/>
          <p:cNvSpPr>
            <a:spLocks noGrp="1"/>
          </p:cNvSpPr>
          <p:nvPr>
            <p:ph type="body" sz="quarter" idx="18" hasCustomPrompt="1"/>
          </p:nvPr>
        </p:nvSpPr>
        <p:spPr>
          <a:xfrm>
            <a:off x="977993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1387123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442210" y="2286001"/>
            <a:ext cx="11000490"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5" name="Text Placeholder 5"/>
          <p:cNvSpPr>
            <a:spLocks noGrp="1"/>
          </p:cNvSpPr>
          <p:nvPr>
            <p:ph type="body" sz="quarter" idx="12" hasCustomPrompt="1"/>
          </p:nvPr>
        </p:nvSpPr>
        <p:spPr>
          <a:xfrm>
            <a:off x="442210" y="3569973"/>
            <a:ext cx="11000490"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2105609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11025890"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4" name="Title Placeholder 1"/>
          <p:cNvSpPr>
            <a:spLocks noGrp="1"/>
          </p:cNvSpPr>
          <p:nvPr>
            <p:ph type="title" hasCustomPrompt="1"/>
          </p:nvPr>
        </p:nvSpPr>
        <p:spPr bwMode="auto">
          <a:xfrm>
            <a:off x="1455421" y="274639"/>
            <a:ext cx="897127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311344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455421" y="274639"/>
            <a:ext cx="897127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832582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White Cover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3048"/>
            <a:ext cx="12192000" cy="6851904"/>
          </a:xfrm>
          <a:prstGeom prst="rect">
            <a:avLst/>
          </a:prstGeom>
        </p:spPr>
      </p:pic>
      <p:sp>
        <p:nvSpPr>
          <p:cNvPr id="8"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1"/>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1"/>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24" name="Text Placeholder 7"/>
          <p:cNvSpPr>
            <a:spLocks noGrp="1"/>
          </p:cNvSpPr>
          <p:nvPr>
            <p:ph type="body" sz="quarter" idx="13" hasCustomPrompt="1"/>
          </p:nvPr>
        </p:nvSpPr>
        <p:spPr>
          <a:xfrm>
            <a:off x="306337" y="5376077"/>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5" name="Text Placeholder 7"/>
          <p:cNvSpPr>
            <a:spLocks noGrp="1"/>
          </p:cNvSpPr>
          <p:nvPr>
            <p:ph type="body" sz="quarter" idx="14" hasCustomPrompt="1"/>
          </p:nvPr>
        </p:nvSpPr>
        <p:spPr>
          <a:xfrm>
            <a:off x="306337" y="5671676"/>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6" name="Text Placeholder 7"/>
          <p:cNvSpPr>
            <a:spLocks noGrp="1"/>
          </p:cNvSpPr>
          <p:nvPr>
            <p:ph type="body" sz="quarter" idx="15" hasCustomPrompt="1"/>
          </p:nvPr>
        </p:nvSpPr>
        <p:spPr>
          <a:xfrm>
            <a:off x="306337" y="5967274"/>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8" name="Rectangle 27"/>
          <p:cNvSpPr/>
          <p:nvPr userDrawn="1"/>
        </p:nvSpPr>
        <p:spPr>
          <a:xfrm>
            <a:off x="306338" y="2440244"/>
            <a:ext cx="10788998" cy="1754326"/>
          </a:xfrm>
          <a:prstGeom prst="rect">
            <a:avLst/>
          </a:prstGeom>
        </p:spPr>
        <p:txBody>
          <a:bodyPr wrap="square">
            <a:spAutoFit/>
          </a:bodyPr>
          <a:lstStyle/>
          <a:p>
            <a:pPr lvl="0">
              <a:lnSpc>
                <a:spcPct val="100000"/>
              </a:lnSpc>
              <a:spcBef>
                <a:spcPts val="0"/>
              </a:spcBef>
              <a:defRPr/>
            </a:pPr>
            <a:r>
              <a:rPr lang="en-US" sz="3600" dirty="0" smtClean="0">
                <a:solidFill>
                  <a:schemeClr val="tx1"/>
                </a:solidFill>
              </a:rPr>
              <a:t>U.S. ARMY COMBAT</a:t>
            </a:r>
            <a:r>
              <a:rPr lang="en-US" sz="3600" baseline="0" dirty="0" smtClean="0">
                <a:solidFill>
                  <a:schemeClr val="tx1"/>
                </a:solidFill>
              </a:rPr>
              <a:t> CAPABILITIES DEVELOPMENT COMMAND – </a:t>
            </a:r>
            <a:br>
              <a:rPr lang="en-US" sz="3600" baseline="0" dirty="0" smtClean="0">
                <a:solidFill>
                  <a:schemeClr val="tx1"/>
                </a:solidFill>
              </a:rPr>
            </a:br>
            <a:r>
              <a:rPr lang="en-US" sz="3600" baseline="0" dirty="0" smtClean="0">
                <a:solidFill>
                  <a:schemeClr val="tx1"/>
                </a:solidFill>
              </a:rPr>
              <a:t>SOLDIER CENTER </a:t>
            </a:r>
            <a:endParaRPr lang="en-US" sz="3600" dirty="0">
              <a:solidFill>
                <a:schemeClr val="tx1"/>
              </a:solidFill>
            </a:endParaRPr>
          </a:p>
        </p:txBody>
      </p:sp>
      <p:sp>
        <p:nvSpPr>
          <p:cNvPr id="29" name="Text Placeholder 7"/>
          <p:cNvSpPr>
            <a:spLocks noGrp="1"/>
          </p:cNvSpPr>
          <p:nvPr>
            <p:ph type="body" sz="quarter" idx="12" hasCustomPrompt="1"/>
          </p:nvPr>
        </p:nvSpPr>
        <p:spPr>
          <a:xfrm>
            <a:off x="306337" y="4379765"/>
            <a:ext cx="10788999"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0" name="Text Placeholder 7"/>
          <p:cNvSpPr>
            <a:spLocks noGrp="1"/>
          </p:cNvSpPr>
          <p:nvPr>
            <p:ph type="body" sz="quarter" idx="18" hasCustomPrompt="1"/>
          </p:nvPr>
        </p:nvSpPr>
        <p:spPr>
          <a:xfrm>
            <a:off x="977993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2269978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5200" y="152400"/>
            <a:ext cx="7416800" cy="533400"/>
          </a:xfrm>
          <a:prstGeom prst="rect">
            <a:avLst/>
          </a:prstGeom>
        </p:spPr>
        <p:txBody>
          <a:bodyPr anchor="ctr"/>
          <a:lstStyle>
            <a:lvl1pPr>
              <a:defRPr sz="3600">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609600" y="914401"/>
            <a:ext cx="10972800" cy="52117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920C0EF-C12B-4A11-B3CD-9FFE4921F74E}" type="datetimeFigureOut">
              <a:rPr lang="en-US" smtClean="0"/>
              <a:pPr/>
              <a:t>5/28/2020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7ABC40F-D5FB-4BA9-9788-7077303216E6}" type="slidenum">
              <a:rPr lang="en-US" smtClean="0"/>
              <a:pPr/>
              <a:t>‹#›</a:t>
            </a:fld>
            <a:endParaRPr lang="en-US" dirty="0"/>
          </a:p>
        </p:txBody>
      </p:sp>
    </p:spTree>
    <p:extLst>
      <p:ext uri="{BB962C8B-B14F-4D97-AF65-F5344CB8AC3E}">
        <p14:creationId xmlns:p14="http://schemas.microsoft.com/office/powerpoint/2010/main" val="176129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cxnSp>
        <p:nvCxnSpPr>
          <p:cNvPr id="4" name="Straight Connector 3"/>
          <p:cNvCxnSpPr/>
          <p:nvPr userDrawn="1"/>
        </p:nvCxnSpPr>
        <p:spPr>
          <a:xfrm>
            <a:off x="0" y="822325"/>
            <a:ext cx="12192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841375"/>
            <a:ext cx="12192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sp>
        <p:nvSpPr>
          <p:cNvPr id="32" name="Title 31"/>
          <p:cNvSpPr>
            <a:spLocks noGrp="1"/>
          </p:cNvSpPr>
          <p:nvPr>
            <p:ph type="title"/>
          </p:nvPr>
        </p:nvSpPr>
        <p:spPr>
          <a:xfrm>
            <a:off x="1027954" y="10632"/>
            <a:ext cx="10136093"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smtClean="0"/>
              <a:t>Click to edit Master title style</a:t>
            </a:r>
            <a:endParaRPr lang="en-US" dirty="0"/>
          </a:p>
        </p:txBody>
      </p:sp>
      <p:sp>
        <p:nvSpPr>
          <p:cNvPr id="34" name="Text Placeholder 33"/>
          <p:cNvSpPr>
            <a:spLocks noGrp="1"/>
          </p:cNvSpPr>
          <p:nvPr>
            <p:ph type="body" sz="quarter" idx="10"/>
          </p:nvPr>
        </p:nvSpPr>
        <p:spPr>
          <a:xfrm>
            <a:off x="249936" y="905891"/>
            <a:ext cx="11692128" cy="5613781"/>
          </a:xfrm>
          <a:prstGeom prst="rect">
            <a:avLst/>
          </a:prstGeom>
        </p:spPr>
        <p:txBody>
          <a:bodyPr/>
          <a:lstStyle>
            <a:lvl1pPr marL="228600" indent="-228600">
              <a:lnSpc>
                <a:spcPct val="90000"/>
              </a:lnSpc>
              <a:spcBef>
                <a:spcPts val="0"/>
              </a:spcBef>
              <a:spcAft>
                <a:spcPts val="1200"/>
              </a:spcAft>
              <a:defRPr sz="2800" b="0">
                <a:latin typeface="Arial" pitchFamily="34" charset="0"/>
                <a:cs typeface="Arial" pitchFamily="34" charset="0"/>
              </a:defRPr>
            </a:lvl1pPr>
            <a:lvl2pPr marL="685800" indent="-228600">
              <a:lnSpc>
                <a:spcPct val="90000"/>
              </a:lnSpc>
              <a:spcBef>
                <a:spcPts val="0"/>
              </a:spcBef>
              <a:spcAft>
                <a:spcPts val="1200"/>
              </a:spcAft>
              <a:defRPr sz="2400" b="0">
                <a:latin typeface="Arial" pitchFamily="34" charset="0"/>
                <a:cs typeface="Arial" pitchFamily="34" charset="0"/>
              </a:defRPr>
            </a:lvl2pPr>
            <a:lvl3pPr>
              <a:lnSpc>
                <a:spcPct val="90000"/>
              </a:lnSpc>
              <a:spcBef>
                <a:spcPts val="0"/>
              </a:spcBef>
              <a:spcAft>
                <a:spcPts val="1200"/>
              </a:spcAft>
              <a:defRPr sz="2000" b="0">
                <a:latin typeface="Arial" pitchFamily="34" charset="0"/>
                <a:cs typeface="Arial" pitchFamily="34" charset="0"/>
              </a:defRPr>
            </a:lvl3pPr>
            <a:lvl4pPr>
              <a:lnSpc>
                <a:spcPct val="90000"/>
              </a:lnSpc>
              <a:spcBef>
                <a:spcPts val="0"/>
              </a:spcBef>
              <a:spcAft>
                <a:spcPts val="1200"/>
              </a:spcAft>
              <a:defRPr sz="1800" b="0">
                <a:latin typeface="Arial" pitchFamily="34" charset="0"/>
                <a:cs typeface="Arial" pitchFamily="34" charset="0"/>
              </a:defRPr>
            </a:lvl4pPr>
            <a:lvl5pPr>
              <a:lnSpc>
                <a:spcPct val="90000"/>
              </a:lnSpc>
              <a:spcBef>
                <a:spcPts val="0"/>
              </a:spcBef>
              <a:spcAft>
                <a:spcPts val="1200"/>
              </a:spcAft>
              <a:defRPr sz="18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9128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0"/>
          <a:stretch>
            <a:fillRect/>
          </a:stretch>
        </p:blipFill>
        <p:spPr>
          <a:xfrm>
            <a:off x="0" y="3048"/>
            <a:ext cx="12192000" cy="6851904"/>
          </a:xfrm>
          <a:prstGeom prst="rect">
            <a:avLst/>
          </a:prstGeom>
        </p:spPr>
      </p:pic>
      <p:sp>
        <p:nvSpPr>
          <p:cNvPr id="9"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Box 18"/>
          <p:cNvSpPr txBox="1"/>
          <p:nvPr userDrawn="1"/>
        </p:nvSpPr>
        <p:spPr>
          <a:xfrm>
            <a:off x="11642515" y="6592392"/>
            <a:ext cx="561600" cy="261610"/>
          </a:xfrm>
          <a:prstGeom prst="rect">
            <a:avLst/>
          </a:prstGeom>
          <a:noFill/>
        </p:spPr>
        <p:txBody>
          <a:bodyPr wrap="square" rtlCol="0">
            <a:spAutoFit/>
          </a:bodyPr>
          <a:lstStyle/>
          <a:p>
            <a:fld id="{96AD103F-80C8-4104-B396-731727462289}"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206989452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30" r:id="rId5"/>
    <p:sldLayoutId id="2147484244" r:id="rId6"/>
    <p:sldLayoutId id="2147484249" r:id="rId7"/>
    <p:sldLayoutId id="2147484250" r:id="rId8"/>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335" y="4785127"/>
            <a:ext cx="8966419" cy="355893"/>
          </a:xfrm>
        </p:spPr>
        <p:txBody>
          <a:bodyPr/>
          <a:lstStyle/>
          <a:p>
            <a:r>
              <a:rPr lang="en-US" sz="2000" dirty="0" smtClean="0"/>
              <a:t>Anne M. </a:t>
            </a:r>
            <a:r>
              <a:rPr lang="en-US" sz="2000" dirty="0" smtClean="0"/>
              <a:t>Sinatra, Ph.D.</a:t>
            </a:r>
            <a:endParaRPr lang="en-US" sz="2000" dirty="0"/>
          </a:p>
        </p:txBody>
      </p:sp>
      <p:sp>
        <p:nvSpPr>
          <p:cNvPr id="3" name="Text Placeholder 2"/>
          <p:cNvSpPr>
            <a:spLocks noGrp="1"/>
          </p:cNvSpPr>
          <p:nvPr>
            <p:ph type="body" sz="quarter" idx="14"/>
          </p:nvPr>
        </p:nvSpPr>
        <p:spPr>
          <a:xfrm>
            <a:off x="306335" y="5242706"/>
            <a:ext cx="10317673" cy="228734"/>
          </a:xfrm>
        </p:spPr>
        <p:txBody>
          <a:bodyPr/>
          <a:lstStyle/>
          <a:p>
            <a:r>
              <a:rPr lang="en-US" sz="1400" dirty="0" smtClean="0"/>
              <a:t>US </a:t>
            </a:r>
            <a:r>
              <a:rPr lang="en-US" sz="1400" dirty="0"/>
              <a:t>Army </a:t>
            </a:r>
            <a:r>
              <a:rPr lang="en-US" sz="1400" dirty="0" smtClean="0"/>
              <a:t>Combat Capabilities Development Command (CCDC) - </a:t>
            </a:r>
            <a:r>
              <a:rPr lang="en-US" sz="1400" dirty="0"/>
              <a:t>Soldier Center </a:t>
            </a:r>
            <a:r>
              <a:rPr lang="en-US" sz="1400" dirty="0" smtClean="0"/>
              <a:t>- Simulation and </a:t>
            </a:r>
            <a:r>
              <a:rPr lang="en-US" sz="1400" dirty="0"/>
              <a:t>Training Technology </a:t>
            </a:r>
            <a:r>
              <a:rPr lang="en-US" sz="1400" dirty="0" smtClean="0"/>
              <a:t>Center</a:t>
            </a:r>
            <a:endParaRPr lang="en-US" sz="1400" dirty="0"/>
          </a:p>
        </p:txBody>
      </p:sp>
      <p:sp>
        <p:nvSpPr>
          <p:cNvPr id="5" name="Text Placeholder 4"/>
          <p:cNvSpPr>
            <a:spLocks noGrp="1"/>
          </p:cNvSpPr>
          <p:nvPr>
            <p:ph type="body" sz="quarter" idx="17"/>
          </p:nvPr>
        </p:nvSpPr>
        <p:spPr>
          <a:xfrm>
            <a:off x="306338" y="6528008"/>
            <a:ext cx="2014168" cy="366939"/>
          </a:xfrm>
        </p:spPr>
        <p:txBody>
          <a:bodyPr/>
          <a:lstStyle/>
          <a:p>
            <a:r>
              <a:rPr lang="en-US" dirty="0" smtClean="0"/>
              <a:t>28 May 2020 – GIFTSym8</a:t>
            </a:r>
            <a:endParaRPr lang="en-US" dirty="0"/>
          </a:p>
        </p:txBody>
      </p:sp>
      <p:sp>
        <p:nvSpPr>
          <p:cNvPr id="6" name="Text Placeholder 5"/>
          <p:cNvSpPr>
            <a:spLocks noGrp="1"/>
          </p:cNvSpPr>
          <p:nvPr>
            <p:ph type="body" sz="quarter" idx="12"/>
          </p:nvPr>
        </p:nvSpPr>
        <p:spPr>
          <a:xfrm>
            <a:off x="306336" y="4229639"/>
            <a:ext cx="10788999" cy="450784"/>
          </a:xfrm>
        </p:spPr>
        <p:txBody>
          <a:bodyPr/>
          <a:lstStyle/>
          <a:p>
            <a:r>
              <a:rPr lang="en-US" b="1" dirty="0" smtClean="0"/>
              <a:t>The 2020 Research Psychologist’s Guide to GIFT</a:t>
            </a:r>
            <a:endParaRPr lang="en-US" b="1" dirty="0"/>
          </a:p>
        </p:txBody>
      </p:sp>
      <p:sp>
        <p:nvSpPr>
          <p:cNvPr id="7" name="Rectangle 6"/>
          <p:cNvSpPr/>
          <p:nvPr/>
        </p:nvSpPr>
        <p:spPr>
          <a:xfrm>
            <a:off x="5146199" y="0"/>
            <a:ext cx="2679192" cy="28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46199" y="6621478"/>
            <a:ext cx="2679192" cy="28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988627" y="1961295"/>
            <a:ext cx="4203373" cy="1477328"/>
          </a:xfrm>
          <a:prstGeom prst="rect">
            <a:avLst/>
          </a:prstGeom>
          <a:ln>
            <a:solidFill>
              <a:schemeClr val="accent1"/>
            </a:solidFill>
          </a:ln>
        </p:spPr>
        <p:txBody>
          <a:bodyPr wrap="square">
            <a:spAutoFit/>
          </a:bodyPr>
          <a:lstStyle/>
          <a:p>
            <a:pPr marL="0" marR="0">
              <a:spcBef>
                <a:spcPts val="0"/>
              </a:spcBef>
              <a:spcAft>
                <a:spcPts val="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Disclaimer: The </a:t>
            </a:r>
            <a:r>
              <a:rPr lang="en-US" sz="1800" dirty="0">
                <a:latin typeface="Calibri" panose="020F0502020204030204" pitchFamily="34" charset="0"/>
                <a:ea typeface="Calibri" panose="020F0502020204030204" pitchFamily="34" charset="0"/>
                <a:cs typeface="Times New Roman" panose="02020603050405020304" pitchFamily="18" charset="0"/>
              </a:rPr>
              <a:t>opinions expressed by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Dr</a:t>
            </a:r>
            <a:r>
              <a:rPr lang="en-US" sz="1800" dirty="0">
                <a:latin typeface="Calibri" panose="020F0502020204030204" pitchFamily="34" charset="0"/>
                <a:ea typeface="Calibri" panose="020F0502020204030204" pitchFamily="34" charset="0"/>
                <a:cs typeface="Times New Roman" panose="02020603050405020304" pitchFamily="18" charset="0"/>
              </a:rPr>
              <a:t>. Anne </a:t>
            </a:r>
            <a:r>
              <a:rPr lang="en-US" sz="1800" dirty="0" smtClean="0">
                <a:latin typeface="Calibri" panose="020F0502020204030204" pitchFamily="34" charset="0"/>
                <a:ea typeface="Calibri" panose="020F0502020204030204" pitchFamily="34" charset="0"/>
                <a:cs typeface="Times New Roman" panose="02020603050405020304" pitchFamily="18" charset="0"/>
              </a:rPr>
              <a:t>Sinatra during </a:t>
            </a:r>
            <a:r>
              <a:rPr lang="en-US" sz="1800" dirty="0">
                <a:latin typeface="Calibri" panose="020F0502020204030204" pitchFamily="34" charset="0"/>
                <a:ea typeface="Calibri" panose="020F0502020204030204" pitchFamily="34" charset="0"/>
                <a:cs typeface="Times New Roman" panose="02020603050405020304" pitchFamily="18" charset="0"/>
              </a:rPr>
              <a:t>this presentation are </a:t>
            </a:r>
            <a:r>
              <a:rPr lang="en-US" sz="1800" dirty="0" smtClean="0">
                <a:latin typeface="Calibri" panose="020F0502020204030204" pitchFamily="34" charset="0"/>
                <a:ea typeface="Calibri" panose="020F0502020204030204" pitchFamily="34" charset="0"/>
                <a:cs typeface="Times New Roman" panose="02020603050405020304" pitchFamily="18" charset="0"/>
              </a:rPr>
              <a:t>her</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own </a:t>
            </a:r>
            <a:r>
              <a:rPr lang="en-US" sz="1800" dirty="0">
                <a:latin typeface="Calibri" panose="020F0502020204030204" pitchFamily="34" charset="0"/>
                <a:ea typeface="Calibri" panose="020F0502020204030204" pitchFamily="34" charset="0"/>
                <a:cs typeface="Times New Roman" panose="02020603050405020304" pitchFamily="18" charset="0"/>
              </a:rPr>
              <a:t>and do not represent the position </a:t>
            </a:r>
            <a:r>
              <a:rPr lang="en-US" sz="1800" dirty="0" smtClean="0">
                <a:latin typeface="Calibri" panose="020F0502020204030204" pitchFamily="34" charset="0"/>
                <a:ea typeface="Calibri" panose="020F0502020204030204" pitchFamily="34" charset="0"/>
                <a:cs typeface="Times New Roman" panose="02020603050405020304" pitchFamily="18" charset="0"/>
              </a:rPr>
              <a:t>of </a:t>
            </a:r>
            <a:r>
              <a:rPr lang="en-US" sz="1800" dirty="0">
                <a:latin typeface="Calibri" panose="020F0502020204030204" pitchFamily="34" charset="0"/>
                <a:ea typeface="Calibri" panose="020F0502020204030204" pitchFamily="34" charset="0"/>
                <a:cs typeface="Times New Roman" panose="02020603050405020304" pitchFamily="18" charset="0"/>
              </a:rPr>
              <a:t>the U.S. Government, the U.S.</a:t>
            </a:r>
          </a:p>
          <a:p>
            <a:pPr marL="0" marR="0">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Department of Defense, or the U.S. Army.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2518892"/>
      </p:ext>
    </p:extLst>
  </p:cSld>
  <p:clrMapOvr>
    <a:masterClrMapping/>
  </p:clrMapOvr>
  <mc:AlternateContent xmlns:mc="http://schemas.openxmlformats.org/markup-compatibility/2006" xmlns:p14="http://schemas.microsoft.com/office/powerpoint/2010/main">
    <mc:Choice Requires="p14">
      <p:transition spd="slow" p14:dur="2000" advTm="24807"/>
    </mc:Choice>
    <mc:Fallback xmlns="">
      <p:transition spd="slow" advTm="2480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582" y="435202"/>
            <a:ext cx="11513270" cy="533400"/>
          </a:xfrm>
        </p:spPr>
        <p:txBody>
          <a:bodyPr/>
          <a:lstStyle/>
          <a:p>
            <a:r>
              <a:rPr lang="en-US" sz="3000" dirty="0" smtClean="0"/>
              <a:t>PowerPoint Object VS SLIDE SHOW OBJECT</a:t>
            </a:r>
            <a:r>
              <a:rPr lang="en-US" sz="3000" dirty="0"/>
              <a:t/>
            </a:r>
            <a:br>
              <a:rPr lang="en-US" sz="3000" dirty="0"/>
            </a:br>
            <a:endParaRPr lang="en-US" sz="3000"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PowerPoint Object</a:t>
            </a:r>
          </a:p>
          <a:p>
            <a:pPr lvl="1">
              <a:buFont typeface="Arial" panose="020B0604020202020204" pitchFamily="34" charset="0"/>
              <a:buChar char="•"/>
            </a:pPr>
            <a:r>
              <a:rPr lang="en-US" dirty="0" smtClean="0"/>
              <a:t>Opens PowerPoint on the participant’s computer</a:t>
            </a:r>
          </a:p>
          <a:p>
            <a:pPr lvl="1">
              <a:buFont typeface="Arial" panose="020B0604020202020204" pitchFamily="34" charset="0"/>
              <a:buChar char="•"/>
            </a:pPr>
            <a:r>
              <a:rPr lang="en-US" dirty="0" smtClean="0"/>
              <a:t>Requires that PowerPoint be installed on the participant’s computer</a:t>
            </a:r>
          </a:p>
          <a:p>
            <a:pPr lvl="1">
              <a:buFont typeface="Arial" panose="020B0604020202020204" pitchFamily="34" charset="0"/>
              <a:buChar char="•"/>
            </a:pPr>
            <a:r>
              <a:rPr lang="en-US" dirty="0" smtClean="0"/>
              <a:t>GIFT can monitor how long participants spend on each slide</a:t>
            </a:r>
          </a:p>
          <a:p>
            <a:endParaRPr lang="en-US" dirty="0"/>
          </a:p>
          <a:p>
            <a:pPr>
              <a:buFont typeface="Arial" panose="020B0604020202020204" pitchFamily="34" charset="0"/>
              <a:buChar char="•"/>
            </a:pPr>
            <a:r>
              <a:rPr lang="en-US" dirty="0"/>
              <a:t>Slide Show Object</a:t>
            </a:r>
          </a:p>
          <a:p>
            <a:pPr lvl="1">
              <a:buFont typeface="Arial" panose="020B0604020202020204" pitchFamily="34" charset="0"/>
              <a:buChar char="•"/>
            </a:pPr>
            <a:r>
              <a:rPr lang="en-US" dirty="0"/>
              <a:t>Starts as an uploaded PowerPoint show file (.pps)</a:t>
            </a:r>
          </a:p>
          <a:p>
            <a:pPr lvl="1">
              <a:buFont typeface="Arial" panose="020B0604020202020204" pitchFamily="34" charset="0"/>
              <a:buChar char="•"/>
            </a:pPr>
            <a:r>
              <a:rPr lang="en-US" dirty="0"/>
              <a:t>GIFT creates a series of images that can be navigated through by the participant</a:t>
            </a:r>
          </a:p>
          <a:p>
            <a:pPr lvl="1">
              <a:buFont typeface="Arial" panose="020B0604020202020204" pitchFamily="34" charset="0"/>
              <a:buChar char="•"/>
            </a:pPr>
            <a:r>
              <a:rPr lang="en-US" dirty="0"/>
              <a:t>Does not require PowerPoint to be </a:t>
            </a:r>
            <a:r>
              <a:rPr lang="en-US" dirty="0" smtClean="0"/>
              <a:t>installed on the participant’s computer</a:t>
            </a:r>
          </a:p>
          <a:p>
            <a:pPr lvl="1">
              <a:buFont typeface="Arial" panose="020B0604020202020204" pitchFamily="34" charset="0"/>
              <a:buChar char="•"/>
            </a:pPr>
            <a:r>
              <a:rPr lang="en-US" dirty="0" smtClean="0"/>
              <a:t>Macros, Videos, and Animations cannot be used</a:t>
            </a:r>
            <a:endParaRPr lang="en-US" dirty="0"/>
          </a:p>
          <a:p>
            <a:endParaRPr lang="en-US" dirty="0"/>
          </a:p>
        </p:txBody>
      </p:sp>
    </p:spTree>
    <p:extLst>
      <p:ext uri="{BB962C8B-B14F-4D97-AF65-F5344CB8AC3E}">
        <p14:creationId xmlns:p14="http://schemas.microsoft.com/office/powerpoint/2010/main" val="100803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30" y="265522"/>
            <a:ext cx="10834540" cy="533400"/>
          </a:xfrm>
        </p:spPr>
        <p:txBody>
          <a:bodyPr/>
          <a:lstStyle/>
          <a:p>
            <a:r>
              <a:rPr lang="en-US" sz="3000" dirty="0" smtClean="0"/>
              <a:t>POWERPOINT OBJECT VS SLIDE SHOW OBJECT</a:t>
            </a:r>
            <a:endParaRPr lang="en-US" sz="30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r"/>
            <a:r>
              <a:rPr lang="en-US" sz="1500" dirty="0" smtClean="0"/>
              <a:t>(Sinatra, 2018)</a:t>
            </a:r>
            <a:endParaRPr lang="en-US" sz="1500" dirty="0"/>
          </a:p>
        </p:txBody>
      </p:sp>
      <p:graphicFrame>
        <p:nvGraphicFramePr>
          <p:cNvPr id="6" name="Table 5"/>
          <p:cNvGraphicFramePr>
            <a:graphicFrameLocks noGrp="1"/>
          </p:cNvGraphicFramePr>
          <p:nvPr>
            <p:extLst>
              <p:ext uri="{D42A27DB-BD31-4B8C-83A1-F6EECF244321}">
                <p14:modId xmlns:p14="http://schemas.microsoft.com/office/powerpoint/2010/main" val="3225702371"/>
              </p:ext>
            </p:extLst>
          </p:nvPr>
        </p:nvGraphicFramePr>
        <p:xfrm>
          <a:off x="1622067" y="1463038"/>
          <a:ext cx="8326844" cy="4030491"/>
        </p:xfrm>
        <a:graphic>
          <a:graphicData uri="http://schemas.openxmlformats.org/drawingml/2006/table">
            <a:tbl>
              <a:tblPr firstRow="1" firstCol="1" bandRow="1">
                <a:tableStyleId>{5C22544A-7EE6-4342-B048-85BDC9FD1C3A}</a:tableStyleId>
              </a:tblPr>
              <a:tblGrid>
                <a:gridCol w="4882174"/>
                <a:gridCol w="1762389"/>
                <a:gridCol w="1682281"/>
              </a:tblGrid>
              <a:tr h="760612">
                <a:tc>
                  <a:txBody>
                    <a:bodyPr/>
                    <a:lstStyle/>
                    <a:p>
                      <a:pPr marL="0" marR="0" algn="l">
                        <a:spcBef>
                          <a:spcPts val="0"/>
                        </a:spcBef>
                        <a:spcAft>
                          <a:spcPts val="1200"/>
                        </a:spcAft>
                      </a:pPr>
                      <a:r>
                        <a:rPr lang="en-US" sz="1700" dirty="0">
                          <a:effectLst/>
                        </a:rPr>
                        <a:t>Requirement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000" dirty="0">
                          <a:effectLst/>
                        </a:rPr>
                        <a:t>PowerPoint Object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000" dirty="0">
                          <a:effectLst/>
                        </a:rPr>
                        <a:t>Slide Show Object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60612">
                <a:tc>
                  <a:txBody>
                    <a:bodyPr/>
                    <a:lstStyle/>
                    <a:p>
                      <a:pPr marL="0" marR="0" algn="l">
                        <a:spcBef>
                          <a:spcPts val="0"/>
                        </a:spcBef>
                        <a:spcAft>
                          <a:spcPts val="1200"/>
                        </a:spcAft>
                      </a:pPr>
                      <a:r>
                        <a:rPr lang="en-US" sz="1700" dirty="0">
                          <a:effectLst/>
                        </a:rPr>
                        <a:t>PowerPoint with or without images and no interactions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2885">
                <a:tc>
                  <a:txBody>
                    <a:bodyPr/>
                    <a:lstStyle/>
                    <a:p>
                      <a:pPr marL="0" marR="0" algn="l">
                        <a:spcBef>
                          <a:spcPts val="0"/>
                        </a:spcBef>
                        <a:spcAft>
                          <a:spcPts val="1200"/>
                        </a:spcAft>
                      </a:pPr>
                      <a:r>
                        <a:rPr lang="en-US" sz="1700" dirty="0">
                          <a:effectLst/>
                        </a:rPr>
                        <a:t>Videos or Audio in the PowerPoint Presentation</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2885">
                <a:tc>
                  <a:txBody>
                    <a:bodyPr/>
                    <a:lstStyle/>
                    <a:p>
                      <a:pPr marL="0" marR="0" algn="l">
                        <a:spcBef>
                          <a:spcPts val="0"/>
                        </a:spcBef>
                        <a:spcAft>
                          <a:spcPts val="1200"/>
                        </a:spcAft>
                      </a:pPr>
                      <a:r>
                        <a:rPr lang="en-US" sz="1700" dirty="0">
                          <a:effectLst/>
                        </a:rPr>
                        <a:t>Visual Basic for Applications or Macros </a:t>
                      </a:r>
                      <a:r>
                        <a:rPr lang="en-US" sz="1700" dirty="0" smtClean="0">
                          <a:effectLst/>
                        </a:rPr>
                        <a:t>are </a:t>
                      </a:r>
                      <a:r>
                        <a:rPr lang="en-US" sz="1700" dirty="0">
                          <a:effectLst/>
                        </a:rPr>
                        <a:t>used</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60612">
                <a:tc>
                  <a:txBody>
                    <a:bodyPr/>
                    <a:lstStyle/>
                    <a:p>
                      <a:pPr marL="0" marR="0" algn="l">
                        <a:spcBef>
                          <a:spcPts val="0"/>
                        </a:spcBef>
                        <a:spcAft>
                          <a:spcPts val="1200"/>
                        </a:spcAft>
                      </a:pPr>
                      <a:r>
                        <a:rPr lang="en-US" sz="1700" dirty="0">
                          <a:effectLst/>
                        </a:rPr>
                        <a:t>Online presentation of materials on participant’s own computer</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2885">
                <a:tc>
                  <a:txBody>
                    <a:bodyPr/>
                    <a:lstStyle/>
                    <a:p>
                      <a:pPr marL="0" marR="0" algn="l">
                        <a:spcBef>
                          <a:spcPts val="0"/>
                        </a:spcBef>
                        <a:spcAft>
                          <a:spcPts val="1200"/>
                        </a:spcAft>
                      </a:pPr>
                      <a:r>
                        <a:rPr lang="en-US" sz="1700" dirty="0">
                          <a:effectLst/>
                        </a:rPr>
                        <a:t>Assessment or time spent on slides is needed</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9299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547" y="454058"/>
            <a:ext cx="7416800" cy="533400"/>
          </a:xfrm>
        </p:spPr>
        <p:txBody>
          <a:bodyPr/>
          <a:lstStyle/>
          <a:p>
            <a:r>
              <a:rPr lang="en-US" dirty="0"/>
              <a:t>Survey vs. Question Bank</a:t>
            </a:r>
            <a:br>
              <a:rPr lang="en-US" dirty="0"/>
            </a:b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Survey Object</a:t>
            </a:r>
          </a:p>
          <a:p>
            <a:pPr lvl="1"/>
            <a:r>
              <a:rPr lang="en-US" dirty="0" smtClean="0"/>
              <a:t>Presents questions in a specific order</a:t>
            </a:r>
          </a:p>
          <a:p>
            <a:pPr lvl="1"/>
            <a:r>
              <a:rPr lang="en-US" dirty="0" smtClean="0"/>
              <a:t>Always presents all of the authored questions</a:t>
            </a:r>
          </a:p>
          <a:p>
            <a:pPr lvl="1"/>
            <a:r>
              <a:rPr lang="en-US" dirty="0" smtClean="0"/>
              <a:t>Multiple types (non actionable and actionable)</a:t>
            </a:r>
          </a:p>
          <a:p>
            <a:pPr>
              <a:buFont typeface="Arial" panose="020B0604020202020204" pitchFamily="34" charset="0"/>
              <a:buChar char="•"/>
            </a:pPr>
            <a:endParaRPr lang="en-US" dirty="0"/>
          </a:p>
          <a:p>
            <a:pPr>
              <a:buFont typeface="Arial" panose="020B0604020202020204" pitchFamily="34" charset="0"/>
              <a:buChar char="•"/>
            </a:pPr>
            <a:r>
              <a:rPr lang="en-US" dirty="0" smtClean="0"/>
              <a:t>Question Bank Object</a:t>
            </a:r>
          </a:p>
          <a:p>
            <a:pPr lvl="1"/>
            <a:r>
              <a:rPr lang="en-US" dirty="0" smtClean="0"/>
              <a:t>A bank of questions for the entire GIFT Course</a:t>
            </a:r>
          </a:p>
          <a:p>
            <a:pPr lvl="1"/>
            <a:r>
              <a:rPr lang="en-US" dirty="0" smtClean="0"/>
              <a:t>GIFT Course Concepts need to be setup</a:t>
            </a:r>
          </a:p>
          <a:p>
            <a:pPr lvl="1"/>
            <a:r>
              <a:rPr lang="en-US" dirty="0" smtClean="0"/>
              <a:t>Selects a specific researcher entered number of questions to show the participants</a:t>
            </a:r>
          </a:p>
          <a:p>
            <a:pPr lvl="1"/>
            <a:r>
              <a:rPr lang="en-US" dirty="0" smtClean="0"/>
              <a:t>Questions are randomized</a:t>
            </a:r>
          </a:p>
          <a:p>
            <a:pPr lvl="1"/>
            <a:r>
              <a:rPr lang="en-US" dirty="0" smtClean="0"/>
              <a:t>Not all questions are shown</a:t>
            </a:r>
          </a:p>
          <a:p>
            <a:endParaRPr lang="en-US" dirty="0"/>
          </a:p>
        </p:txBody>
      </p:sp>
    </p:spTree>
    <p:extLst>
      <p:ext uri="{BB962C8B-B14F-4D97-AF65-F5344CB8AC3E}">
        <p14:creationId xmlns:p14="http://schemas.microsoft.com/office/powerpoint/2010/main" val="291606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716" y="152400"/>
            <a:ext cx="7416800" cy="533400"/>
          </a:xfrm>
        </p:spPr>
        <p:txBody>
          <a:bodyPr/>
          <a:lstStyle/>
          <a:p>
            <a:r>
              <a:rPr lang="en-US" dirty="0" smtClean="0"/>
              <a:t>Survey vs. Question Bank</a:t>
            </a:r>
            <a:endParaRPr lang="en-US" dirty="0"/>
          </a:p>
        </p:txBody>
      </p:sp>
      <p:sp>
        <p:nvSpPr>
          <p:cNvPr id="3" name="Text Placeholder 2"/>
          <p:cNvSpPr>
            <a:spLocks noGrp="1"/>
          </p:cNvSpPr>
          <p:nvPr>
            <p:ph idx="1"/>
          </p:nvPr>
        </p:nvSpPr>
        <p:spPr/>
        <p:txBody>
          <a:bodyPr/>
          <a:lstStyle/>
          <a:p>
            <a:pPr algn="ctr"/>
            <a:r>
              <a:rPr lang="en-US" b="1" dirty="0" smtClean="0"/>
              <a:t>Survey/Test Object vs. Question Bank Object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503005079"/>
              </p:ext>
            </p:extLst>
          </p:nvPr>
        </p:nvGraphicFramePr>
        <p:xfrm>
          <a:off x="1455088" y="1542554"/>
          <a:ext cx="8467188" cy="4746677"/>
        </p:xfrm>
        <a:graphic>
          <a:graphicData uri="http://schemas.openxmlformats.org/drawingml/2006/table">
            <a:tbl>
              <a:tblPr firstRow="1" firstCol="1" bandRow="1">
                <a:tableStyleId>{5C22544A-7EE6-4342-B048-85BDC9FD1C3A}</a:tableStyleId>
              </a:tblPr>
              <a:tblGrid>
                <a:gridCol w="4964460"/>
                <a:gridCol w="1792094"/>
                <a:gridCol w="1710634"/>
              </a:tblGrid>
              <a:tr h="967938">
                <a:tc>
                  <a:txBody>
                    <a:bodyPr/>
                    <a:lstStyle/>
                    <a:p>
                      <a:pPr marL="0" marR="0" algn="l">
                        <a:spcBef>
                          <a:spcPts val="0"/>
                        </a:spcBef>
                        <a:spcAft>
                          <a:spcPts val="1200"/>
                        </a:spcAft>
                      </a:pPr>
                      <a:r>
                        <a:rPr lang="en-US" sz="1700" dirty="0">
                          <a:effectLst/>
                        </a:rPr>
                        <a:t>Requirement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000" dirty="0">
                          <a:effectLst/>
                        </a:rPr>
                        <a:t>Survey/Test Object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000" dirty="0">
                          <a:effectLst/>
                        </a:rPr>
                        <a:t>Question Bank Object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4249">
                <a:tc>
                  <a:txBody>
                    <a:bodyPr/>
                    <a:lstStyle/>
                    <a:p>
                      <a:pPr marL="0" marR="0" algn="l">
                        <a:spcBef>
                          <a:spcPts val="0"/>
                        </a:spcBef>
                        <a:spcAft>
                          <a:spcPts val="1200"/>
                        </a:spcAft>
                      </a:pPr>
                      <a:r>
                        <a:rPr lang="en-US" sz="1700" dirty="0">
                          <a:effectLst/>
                        </a:rPr>
                        <a:t>Present questions in a random order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8498">
                <a:tc>
                  <a:txBody>
                    <a:bodyPr/>
                    <a:lstStyle/>
                    <a:p>
                      <a:pPr marL="0" marR="0" algn="l">
                        <a:spcBef>
                          <a:spcPts val="0"/>
                        </a:spcBef>
                        <a:spcAft>
                          <a:spcPts val="1200"/>
                        </a:spcAft>
                      </a:pPr>
                      <a:r>
                        <a:rPr lang="en-US" sz="1700" dirty="0">
                          <a:effectLst/>
                        </a:rPr>
                        <a:t>Present questions that are associated with </a:t>
                      </a:r>
                      <a:r>
                        <a:rPr lang="en-US" sz="1700" dirty="0" smtClean="0">
                          <a:effectLst/>
                        </a:rPr>
                        <a:t>concepts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4249">
                <a:tc>
                  <a:txBody>
                    <a:bodyPr/>
                    <a:lstStyle/>
                    <a:p>
                      <a:pPr marL="0" marR="0" algn="l">
                        <a:spcBef>
                          <a:spcPts val="0"/>
                        </a:spcBef>
                        <a:spcAft>
                          <a:spcPts val="1200"/>
                        </a:spcAft>
                      </a:pPr>
                      <a:r>
                        <a:rPr lang="en-US" sz="1700" dirty="0">
                          <a:effectLst/>
                        </a:rPr>
                        <a:t>Collecting demographics information</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8498">
                <a:tc>
                  <a:txBody>
                    <a:bodyPr/>
                    <a:lstStyle/>
                    <a:p>
                      <a:pPr marL="0" marR="0" algn="l">
                        <a:spcBef>
                          <a:spcPts val="0"/>
                        </a:spcBef>
                        <a:spcAft>
                          <a:spcPts val="1200"/>
                        </a:spcAft>
                      </a:pPr>
                      <a:r>
                        <a:rPr lang="en-US" sz="1700" dirty="0">
                          <a:effectLst/>
                        </a:rPr>
                        <a:t>Using a questionnaire or measure that requires a specific order of presentation</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8498">
                <a:tc>
                  <a:txBody>
                    <a:bodyPr/>
                    <a:lstStyle/>
                    <a:p>
                      <a:pPr marL="0" marR="0" algn="l">
                        <a:spcBef>
                          <a:spcPts val="0"/>
                        </a:spcBef>
                        <a:spcAft>
                          <a:spcPts val="1200"/>
                        </a:spcAft>
                      </a:pPr>
                      <a:r>
                        <a:rPr lang="en-US" sz="1700" dirty="0">
                          <a:effectLst/>
                        </a:rPr>
                        <a:t>Not all generated questions are required to be answered</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22747">
                <a:tc>
                  <a:txBody>
                    <a:bodyPr/>
                    <a:lstStyle/>
                    <a:p>
                      <a:pPr marL="0" marR="0" algn="l">
                        <a:spcBef>
                          <a:spcPts val="0"/>
                        </a:spcBef>
                        <a:spcAft>
                          <a:spcPts val="1200"/>
                        </a:spcAft>
                      </a:pPr>
                      <a:r>
                        <a:rPr lang="en-US" sz="1700" dirty="0">
                          <a:effectLst/>
                        </a:rPr>
                        <a:t>Using an assessment that requires all questions to be answered and to be shown in a specific order</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48498">
                <a:tc>
                  <a:txBody>
                    <a:bodyPr/>
                    <a:lstStyle/>
                    <a:p>
                      <a:pPr marL="0" marR="0" algn="l">
                        <a:spcBef>
                          <a:spcPts val="0"/>
                        </a:spcBef>
                        <a:spcAft>
                          <a:spcPts val="1200"/>
                        </a:spcAft>
                      </a:pPr>
                      <a:r>
                        <a:rPr lang="en-US" sz="1700" dirty="0">
                          <a:effectLst/>
                        </a:rPr>
                        <a:t>Questions will be reused in Adaptive Course Flow object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67844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241" y="152400"/>
            <a:ext cx="7416800" cy="533400"/>
          </a:xfrm>
        </p:spPr>
        <p:txBody>
          <a:bodyPr/>
          <a:lstStyle/>
          <a:p>
            <a:r>
              <a:rPr lang="en-US" dirty="0" smtClean="0"/>
              <a:t>Survey vs. Question Bank</a:t>
            </a:r>
            <a:endParaRPr lang="en-US" dirty="0"/>
          </a:p>
        </p:txBody>
      </p:sp>
      <p:sp>
        <p:nvSpPr>
          <p:cNvPr id="3" name="Text Placeholder 2"/>
          <p:cNvSpPr>
            <a:spLocks noGrp="1"/>
          </p:cNvSpPr>
          <p:nvPr>
            <p:ph idx="1"/>
          </p:nvPr>
        </p:nvSpPr>
        <p:spPr/>
        <p:txBody>
          <a:bodyPr/>
          <a:lstStyle/>
          <a:p>
            <a:r>
              <a:rPr lang="en-US" dirty="0" smtClean="0"/>
              <a:t>Survey Authoring Interface</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34602" y="1477570"/>
            <a:ext cx="8805406" cy="5177665"/>
          </a:xfrm>
          <a:prstGeom prst="rect">
            <a:avLst/>
          </a:prstGeom>
        </p:spPr>
      </p:pic>
    </p:spTree>
    <p:extLst>
      <p:ext uri="{BB962C8B-B14F-4D97-AF65-F5344CB8AC3E}">
        <p14:creationId xmlns:p14="http://schemas.microsoft.com/office/powerpoint/2010/main" val="3557141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765" y="152400"/>
            <a:ext cx="7416800" cy="533400"/>
          </a:xfrm>
        </p:spPr>
        <p:txBody>
          <a:bodyPr/>
          <a:lstStyle/>
          <a:p>
            <a:r>
              <a:rPr lang="en-US" dirty="0" smtClean="0"/>
              <a:t>IMPORTANT DECISIONS</a:t>
            </a:r>
            <a:endParaRPr lang="en-US" dirty="0"/>
          </a:p>
        </p:txBody>
      </p:sp>
      <p:sp>
        <p:nvSpPr>
          <p:cNvPr id="3" name="Text Placeholder 2"/>
          <p:cNvSpPr>
            <a:spLocks noGrp="1"/>
          </p:cNvSpPr>
          <p:nvPr>
            <p:ph idx="1"/>
          </p:nvPr>
        </p:nvSpPr>
        <p:spPr/>
        <p:txBody>
          <a:bodyPr/>
          <a:lstStyle/>
          <a:p>
            <a:pPr marL="457200" indent="-457200">
              <a:buFont typeface="Arial" panose="020B0604020202020204" pitchFamily="34" charset="0"/>
              <a:buChar char="•"/>
            </a:pPr>
            <a:r>
              <a:rPr lang="en-US" dirty="0" smtClean="0"/>
              <a:t>Cloud vs. Desktop</a:t>
            </a:r>
          </a:p>
          <a:p>
            <a:pPr marL="457200" indent="-457200">
              <a:buFont typeface="Arial" panose="020B0604020202020204" pitchFamily="34" charset="0"/>
              <a:buChar char="•"/>
            </a:pPr>
            <a:r>
              <a:rPr lang="en-US" dirty="0" smtClean="0"/>
              <a:t>Published Experiment vs. GIFT Course</a:t>
            </a:r>
          </a:p>
          <a:p>
            <a:pPr marL="457200" indent="-457200">
              <a:buFont typeface="Arial" panose="020B0604020202020204" pitchFamily="34" charset="0"/>
              <a:buChar char="•"/>
            </a:pPr>
            <a:r>
              <a:rPr lang="en-US" dirty="0" smtClean="0"/>
              <a:t>Experiment Courseflow and Authored Branching</a:t>
            </a:r>
            <a:endParaRPr lang="en-US" dirty="0"/>
          </a:p>
        </p:txBody>
      </p:sp>
    </p:spTree>
    <p:extLst>
      <p:ext uri="{BB962C8B-B14F-4D97-AF65-F5344CB8AC3E}">
        <p14:creationId xmlns:p14="http://schemas.microsoft.com/office/powerpoint/2010/main" val="3949020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920" y="152400"/>
            <a:ext cx="7416800" cy="533400"/>
          </a:xfrm>
        </p:spPr>
        <p:txBody>
          <a:bodyPr/>
          <a:lstStyle/>
          <a:p>
            <a:r>
              <a:rPr lang="en-US" dirty="0" smtClean="0"/>
              <a:t>CLOUD VS. DESKTOP</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GIFTCloud</a:t>
            </a:r>
          </a:p>
          <a:p>
            <a:pPr lvl="1"/>
            <a:r>
              <a:rPr lang="en-US" dirty="0" smtClean="0"/>
              <a:t>Does not require GIFT to be installed</a:t>
            </a:r>
          </a:p>
          <a:p>
            <a:pPr lvl="1"/>
            <a:r>
              <a:rPr lang="en-US" dirty="0" smtClean="0"/>
              <a:t>Depending on the approach it may or may not require a GIFT account</a:t>
            </a:r>
          </a:p>
          <a:p>
            <a:pPr lvl="1"/>
            <a:r>
              <a:rPr lang="en-US" dirty="0" smtClean="0"/>
              <a:t>If a training application is used, a gateway module will be temporarily downloaded to the computer</a:t>
            </a:r>
          </a:p>
          <a:p>
            <a:pPr lvl="1"/>
            <a:r>
              <a:rPr lang="en-US" dirty="0" smtClean="0"/>
              <a:t>If not using a training application it is an online seamless experience</a:t>
            </a:r>
          </a:p>
          <a:p>
            <a:pPr>
              <a:buFont typeface="Arial" panose="020B0604020202020204" pitchFamily="34" charset="0"/>
              <a:buChar char="•"/>
            </a:pPr>
            <a:endParaRPr lang="en-US" dirty="0"/>
          </a:p>
          <a:p>
            <a:pPr>
              <a:buFont typeface="Arial" panose="020B0604020202020204" pitchFamily="34" charset="0"/>
              <a:buChar char="•"/>
            </a:pPr>
            <a:r>
              <a:rPr lang="en-US" dirty="0" smtClean="0"/>
              <a:t>Desktop</a:t>
            </a:r>
          </a:p>
          <a:p>
            <a:pPr lvl="1"/>
            <a:r>
              <a:rPr lang="en-US" dirty="0" smtClean="0"/>
              <a:t>Requires an installation of GIFT</a:t>
            </a:r>
          </a:p>
          <a:p>
            <a:pPr lvl="1"/>
            <a:r>
              <a:rPr lang="en-US" dirty="0" smtClean="0"/>
              <a:t>Logs are written to the computer itself</a:t>
            </a:r>
          </a:p>
          <a:p>
            <a:pPr lvl="1"/>
            <a:r>
              <a:rPr lang="en-US" dirty="0" smtClean="0"/>
              <a:t>Supports Virtual Battlespace 3</a:t>
            </a:r>
          </a:p>
          <a:p>
            <a:pPr lvl="1"/>
            <a:r>
              <a:rPr lang="en-US" dirty="0" smtClean="0"/>
              <a:t>Supports sensors</a:t>
            </a:r>
            <a:endParaRPr lang="en-US" dirty="0"/>
          </a:p>
        </p:txBody>
      </p:sp>
    </p:spTree>
    <p:extLst>
      <p:ext uri="{BB962C8B-B14F-4D97-AF65-F5344CB8AC3E}">
        <p14:creationId xmlns:p14="http://schemas.microsoft.com/office/powerpoint/2010/main" val="392538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VS. DESKtoP</a:t>
            </a:r>
            <a:endParaRPr lang="en-US" dirty="0"/>
          </a:p>
        </p:txBody>
      </p:sp>
      <p:sp>
        <p:nvSpPr>
          <p:cNvPr id="5" name="Rectangle 1"/>
          <p:cNvSpPr>
            <a:spLocks noGrp="1" noChangeArrowheads="1"/>
          </p:cNvSpPr>
          <p:nvPr>
            <p:ph idx="1"/>
          </p:nvPr>
        </p:nvSpPr>
        <p:spPr bwMode="auto">
          <a:xfrm>
            <a:off x="402208" y="6017060"/>
            <a:ext cx="10972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en-US" sz="1500" dirty="0" smtClean="0"/>
              <a:t>(Sinatra</a:t>
            </a:r>
            <a:r>
              <a:rPr lang="en-US" sz="1500" dirty="0"/>
              <a:t>, 2018)</a:t>
            </a:r>
          </a:p>
        </p:txBody>
      </p:sp>
      <p:graphicFrame>
        <p:nvGraphicFramePr>
          <p:cNvPr id="4" name="Table 3"/>
          <p:cNvGraphicFramePr>
            <a:graphicFrameLocks noGrp="1"/>
          </p:cNvGraphicFramePr>
          <p:nvPr>
            <p:extLst>
              <p:ext uri="{D42A27DB-BD31-4B8C-83A1-F6EECF244321}">
                <p14:modId xmlns:p14="http://schemas.microsoft.com/office/powerpoint/2010/main" val="4217130433"/>
              </p:ext>
            </p:extLst>
          </p:nvPr>
        </p:nvGraphicFramePr>
        <p:xfrm>
          <a:off x="1027954" y="1538512"/>
          <a:ext cx="10368501" cy="4161979"/>
        </p:xfrm>
        <a:graphic>
          <a:graphicData uri="http://schemas.openxmlformats.org/drawingml/2006/table">
            <a:tbl>
              <a:tblPr firstRow="1" firstCol="1" bandRow="1">
                <a:tableStyleId>{5C22544A-7EE6-4342-B048-85BDC9FD1C3A}</a:tableStyleId>
              </a:tblPr>
              <a:tblGrid>
                <a:gridCol w="6079234"/>
                <a:gridCol w="2194509"/>
                <a:gridCol w="2094758"/>
              </a:tblGrid>
              <a:tr h="0">
                <a:tc>
                  <a:txBody>
                    <a:bodyPr/>
                    <a:lstStyle/>
                    <a:p>
                      <a:pPr marL="0" marR="0" algn="l">
                        <a:spcBef>
                          <a:spcPts val="0"/>
                        </a:spcBef>
                        <a:spcAft>
                          <a:spcPts val="1200"/>
                        </a:spcAft>
                      </a:pPr>
                      <a:r>
                        <a:rPr lang="en-US" sz="1100" dirty="0">
                          <a:effectLst/>
                        </a:rPr>
                        <a:t>Requirement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000" dirty="0">
                          <a:effectLst/>
                        </a:rPr>
                        <a:t>Cloud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000" dirty="0">
                          <a:effectLst/>
                        </a:rPr>
                        <a:t>Desktop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57151">
                <a:tc>
                  <a:txBody>
                    <a:bodyPr/>
                    <a:lstStyle/>
                    <a:p>
                      <a:pPr marL="0" marR="0" algn="l">
                        <a:spcBef>
                          <a:spcPts val="0"/>
                        </a:spcBef>
                        <a:spcAft>
                          <a:spcPts val="1200"/>
                        </a:spcAft>
                      </a:pPr>
                      <a:r>
                        <a:rPr lang="en-US" sz="1700" dirty="0">
                          <a:effectLst/>
                        </a:rPr>
                        <a:t>Easy Access to Saved Logs regardless of login method</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57151">
                <a:tc>
                  <a:txBody>
                    <a:bodyPr/>
                    <a:lstStyle/>
                    <a:p>
                      <a:pPr marL="0" marR="0" algn="l">
                        <a:spcBef>
                          <a:spcPts val="0"/>
                        </a:spcBef>
                        <a:spcAft>
                          <a:spcPts val="1200"/>
                        </a:spcAft>
                      </a:pPr>
                      <a:r>
                        <a:rPr lang="en-US" sz="1700" dirty="0">
                          <a:effectLst/>
                        </a:rPr>
                        <a:t>Easily Interacts with External Training Applications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57151">
                <a:tc>
                  <a:txBody>
                    <a:bodyPr/>
                    <a:lstStyle/>
                    <a:p>
                      <a:pPr marL="0" marR="0" algn="l">
                        <a:spcBef>
                          <a:spcPts val="0"/>
                        </a:spcBef>
                        <a:spcAft>
                          <a:spcPts val="1200"/>
                        </a:spcAft>
                      </a:pPr>
                      <a:r>
                        <a:rPr lang="en-US" sz="1700" dirty="0">
                          <a:effectLst/>
                        </a:rPr>
                        <a:t>Only uses Survey Based responses and images/text for content</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8575">
                <a:tc>
                  <a:txBody>
                    <a:bodyPr/>
                    <a:lstStyle/>
                    <a:p>
                      <a:pPr marL="0" marR="0" algn="l">
                        <a:spcBef>
                          <a:spcPts val="0"/>
                        </a:spcBef>
                        <a:spcAft>
                          <a:spcPts val="1200"/>
                        </a:spcAft>
                      </a:pPr>
                      <a:r>
                        <a:rPr lang="en-US" sz="1700" dirty="0">
                          <a:effectLst/>
                        </a:rPr>
                        <a:t>Uses sensors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57151">
                <a:tc>
                  <a:txBody>
                    <a:bodyPr/>
                    <a:lstStyle/>
                    <a:p>
                      <a:pPr marL="0" marR="0" algn="l">
                        <a:spcBef>
                          <a:spcPts val="0"/>
                        </a:spcBef>
                        <a:spcAft>
                          <a:spcPts val="1200"/>
                        </a:spcAft>
                      </a:pPr>
                      <a:r>
                        <a:rPr lang="en-US" sz="1700" dirty="0">
                          <a:effectLst/>
                        </a:rPr>
                        <a:t>Participants can engage with the experiment at any day or time on their own computers</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1200"/>
                        </a:spcAft>
                      </a:pPr>
                      <a:r>
                        <a:rPr lang="en-US" sz="2500" dirty="0">
                          <a:effectLst/>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28313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348" y="274950"/>
            <a:ext cx="11023076" cy="533400"/>
          </a:xfrm>
        </p:spPr>
        <p:txBody>
          <a:bodyPr/>
          <a:lstStyle/>
          <a:p>
            <a:r>
              <a:rPr lang="en-US" sz="3000" dirty="0" smtClean="0"/>
              <a:t>PUBLISHED Experiment VS. GIFt COURSE</a:t>
            </a:r>
            <a:endParaRPr lang="en-US" sz="3000"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Published Experiment</a:t>
            </a:r>
          </a:p>
          <a:p>
            <a:pPr lvl="1"/>
            <a:r>
              <a:rPr lang="en-US" dirty="0" smtClean="0"/>
              <a:t>Participant is provided a link to the experiment</a:t>
            </a:r>
          </a:p>
          <a:p>
            <a:pPr lvl="1"/>
            <a:r>
              <a:rPr lang="en-US" dirty="0" smtClean="0"/>
              <a:t>Participant number or name is not included in the data</a:t>
            </a:r>
          </a:p>
          <a:p>
            <a:pPr lvl="1"/>
            <a:r>
              <a:rPr lang="en-US" dirty="0" smtClean="0"/>
              <a:t>Need to include a question asking for the participant number (which needs to be provided to the participant separately)</a:t>
            </a:r>
          </a:p>
          <a:p>
            <a:pPr lvl="1"/>
            <a:r>
              <a:rPr lang="en-US" dirty="0" smtClean="0"/>
              <a:t>Updated data extraction tools</a:t>
            </a:r>
          </a:p>
          <a:p>
            <a:pPr>
              <a:buFont typeface="Arial" panose="020B0604020202020204" pitchFamily="34" charset="0"/>
              <a:buChar char="•"/>
            </a:pPr>
            <a:endParaRPr lang="en-US" dirty="0"/>
          </a:p>
          <a:p>
            <a:pPr>
              <a:buFont typeface="Arial" panose="020B0604020202020204" pitchFamily="34" charset="0"/>
              <a:buChar char="•"/>
            </a:pPr>
            <a:r>
              <a:rPr lang="en-US" dirty="0" smtClean="0"/>
              <a:t>GIFT Course</a:t>
            </a:r>
          </a:p>
          <a:p>
            <a:pPr lvl="1"/>
            <a:r>
              <a:rPr lang="en-US" dirty="0" smtClean="0"/>
              <a:t>Requires a participant login</a:t>
            </a:r>
          </a:p>
          <a:p>
            <a:pPr lvl="1"/>
            <a:r>
              <a:rPr lang="en-US" dirty="0" smtClean="0"/>
              <a:t>On the Cloud version logs cannot be manually downloaded by the researcher</a:t>
            </a:r>
          </a:p>
          <a:p>
            <a:pPr lvl="1"/>
            <a:r>
              <a:rPr lang="en-US" dirty="0" smtClean="0"/>
              <a:t>Participation is linked directly to the participant</a:t>
            </a:r>
          </a:p>
          <a:p>
            <a:pPr lvl="1"/>
            <a:r>
              <a:rPr lang="en-US" dirty="0" smtClean="0"/>
              <a:t>Data extraction tools have not recently been updated</a:t>
            </a:r>
            <a:endParaRPr lang="en-US" dirty="0"/>
          </a:p>
        </p:txBody>
      </p:sp>
    </p:spTree>
    <p:extLst>
      <p:ext uri="{BB962C8B-B14F-4D97-AF65-F5344CB8AC3E}">
        <p14:creationId xmlns:p14="http://schemas.microsoft.com/office/powerpoint/2010/main" val="491836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421" y="152400"/>
            <a:ext cx="9863579" cy="533400"/>
          </a:xfrm>
        </p:spPr>
        <p:txBody>
          <a:bodyPr/>
          <a:lstStyle/>
          <a:p>
            <a:r>
              <a:rPr lang="en-US" sz="3000" dirty="0" smtClean="0"/>
              <a:t>PUBLISHED Experiment VS. GIFt COURSE</a:t>
            </a:r>
            <a:endParaRPr lang="en-US" sz="3000" dirty="0"/>
          </a:p>
        </p:txBody>
      </p:sp>
      <p:sp>
        <p:nvSpPr>
          <p:cNvPr id="3" name="Text Placeholder 2"/>
          <p:cNvSpPr>
            <a:spLocks noGrp="1"/>
          </p:cNvSpPr>
          <p:nvPr>
            <p:ph idx="1"/>
          </p:nvPr>
        </p:nvSpPr>
        <p:spPr/>
        <p:txBody>
          <a:bodyPr/>
          <a:lstStyle/>
          <a:p>
            <a:r>
              <a:rPr lang="en-US" dirty="0"/>
              <a:t>GIFT Course Interface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6003" y="1001863"/>
            <a:ext cx="6997148" cy="367350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441343" y="3183178"/>
            <a:ext cx="6750657" cy="3402761"/>
          </a:xfrm>
          <a:prstGeom prst="rect">
            <a:avLst/>
          </a:prstGeom>
        </p:spPr>
      </p:pic>
      <p:sp>
        <p:nvSpPr>
          <p:cNvPr id="6" name="Text Placeholder 2"/>
          <p:cNvSpPr txBox="1">
            <a:spLocks/>
          </p:cNvSpPr>
          <p:nvPr/>
        </p:nvSpPr>
        <p:spPr>
          <a:xfrm>
            <a:off x="7499410" y="2720668"/>
            <a:ext cx="4969565" cy="1772743"/>
          </a:xfrm>
          <a:prstGeom prst="rect">
            <a:avLst/>
          </a:prstGeom>
        </p:spPr>
        <p:txBody>
          <a:bodyPr/>
          <a:lstStyle>
            <a:lvl1pPr marL="228600" indent="-228600" algn="l" rtl="0" eaLnBrk="1" fontAlgn="base" hangingPunct="1">
              <a:lnSpc>
                <a:spcPct val="90000"/>
              </a:lnSpc>
              <a:spcBef>
                <a:spcPts val="0"/>
              </a:spcBef>
              <a:spcAft>
                <a:spcPts val="1200"/>
              </a:spcAft>
              <a:buFont typeface="Arial" charset="0"/>
              <a:defRPr sz="2800" b="0" kern="1200">
                <a:solidFill>
                  <a:schemeClr val="tx1"/>
                </a:solidFill>
                <a:latin typeface="Arial" pitchFamily="34" charset="0"/>
                <a:ea typeface="ＭＳ Ｐゴシック" charset="0"/>
                <a:cs typeface="Arial" pitchFamily="34" charset="0"/>
              </a:defRPr>
            </a:lvl1pPr>
            <a:lvl2pPr marL="685800" indent="-228600" algn="l" rtl="0" eaLnBrk="1" fontAlgn="base" hangingPunct="1">
              <a:lnSpc>
                <a:spcPct val="90000"/>
              </a:lnSpc>
              <a:spcBef>
                <a:spcPts val="0"/>
              </a:spcBef>
              <a:spcAft>
                <a:spcPts val="1200"/>
              </a:spcAft>
              <a:buFont typeface="Arial" charset="0"/>
              <a:buChar char="–"/>
              <a:defRPr sz="2400" b="0" kern="1200">
                <a:solidFill>
                  <a:schemeClr val="tx1"/>
                </a:solidFill>
                <a:latin typeface="Arial" pitchFamily="34" charset="0"/>
                <a:ea typeface="Arial" charset="0"/>
                <a:cs typeface="Arial" pitchFamily="34" charset="0"/>
              </a:defRPr>
            </a:lvl2pPr>
            <a:lvl3pPr marL="914400" indent="-228600" algn="l" rtl="0" eaLnBrk="1" fontAlgn="base" hangingPunct="1">
              <a:lnSpc>
                <a:spcPct val="90000"/>
              </a:lnSpc>
              <a:spcBef>
                <a:spcPts val="0"/>
              </a:spcBef>
              <a:spcAft>
                <a:spcPts val="1200"/>
              </a:spcAft>
              <a:buFont typeface="Arial" charset="0"/>
              <a:buChar char="•"/>
              <a:defRPr sz="2000" b="0" kern="1200">
                <a:solidFill>
                  <a:schemeClr val="tx1"/>
                </a:solidFill>
                <a:latin typeface="Arial" pitchFamily="34" charset="0"/>
                <a:ea typeface="Arial" charset="0"/>
                <a:cs typeface="Arial" pitchFamily="34" charset="0"/>
              </a:defRPr>
            </a:lvl3pPr>
            <a:lvl4pPr marL="1371600" indent="-228600" algn="l" rtl="0" eaLnBrk="1" fontAlgn="base" hangingPunct="1">
              <a:lnSpc>
                <a:spcPct val="90000"/>
              </a:lnSpc>
              <a:spcBef>
                <a:spcPts val="0"/>
              </a:spcBef>
              <a:spcAft>
                <a:spcPts val="1200"/>
              </a:spcAft>
              <a:buFont typeface="Arial" charset="0"/>
              <a:buChar char="–"/>
              <a:defRPr sz="1800" b="0" kern="1200">
                <a:solidFill>
                  <a:schemeClr val="tx1"/>
                </a:solidFill>
                <a:latin typeface="Arial" pitchFamily="34" charset="0"/>
                <a:ea typeface="Arial" charset="0"/>
                <a:cs typeface="Arial" pitchFamily="34" charset="0"/>
              </a:defRPr>
            </a:lvl4pPr>
            <a:lvl5pPr marL="1828800" indent="-228600" algn="l" rtl="0" eaLnBrk="1" fontAlgn="base" hangingPunct="1">
              <a:lnSpc>
                <a:spcPct val="90000"/>
              </a:lnSpc>
              <a:spcBef>
                <a:spcPts val="0"/>
              </a:spcBef>
              <a:spcAft>
                <a:spcPts val="1200"/>
              </a:spcAft>
              <a:buFont typeface="Arial" charset="0"/>
              <a:buChar char="»"/>
              <a:defRPr sz="1800" b="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Published Course Interface</a:t>
            </a:r>
            <a:endParaRPr lang="en-US" dirty="0"/>
          </a:p>
        </p:txBody>
      </p:sp>
      <p:sp>
        <p:nvSpPr>
          <p:cNvPr id="7" name="TextBox 6"/>
          <p:cNvSpPr txBox="1"/>
          <p:nvPr/>
        </p:nvSpPr>
        <p:spPr>
          <a:xfrm>
            <a:off x="1197207" y="4732253"/>
            <a:ext cx="5118754" cy="523220"/>
          </a:xfrm>
          <a:prstGeom prst="rect">
            <a:avLst/>
          </a:prstGeom>
          <a:noFill/>
        </p:spPr>
        <p:txBody>
          <a:bodyPr wrap="square" rtlCol="0">
            <a:spAutoFit/>
          </a:bodyPr>
          <a:lstStyle/>
          <a:p>
            <a:r>
              <a:rPr lang="en-US" sz="2800" dirty="0" smtClean="0"/>
              <a:t>GIFT Login Interface</a:t>
            </a:r>
            <a:endParaRPr lang="en-US" sz="2800" dirty="0"/>
          </a:p>
        </p:txBody>
      </p:sp>
    </p:spTree>
    <p:extLst>
      <p:ext uri="{BB962C8B-B14F-4D97-AF65-F5344CB8AC3E}">
        <p14:creationId xmlns:p14="http://schemas.microsoft.com/office/powerpoint/2010/main" val="4076999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 Placeholder 3"/>
          <p:cNvSpPr>
            <a:spLocks noGrp="1"/>
          </p:cNvSpPr>
          <p:nvPr>
            <p:ph idx="1"/>
          </p:nvPr>
        </p:nvSpPr>
        <p:spPr/>
        <p:txBody>
          <a:bodyPr/>
          <a:lstStyle/>
          <a:p>
            <a:r>
              <a:rPr lang="en-US" b="1" dirty="0"/>
              <a:t>Outline of Presentation</a:t>
            </a:r>
            <a:endParaRPr lang="en-US" dirty="0"/>
          </a:p>
          <a:p>
            <a:pPr lvl="1">
              <a:buFont typeface="Arial" panose="020B0604020202020204" pitchFamily="34" charset="0"/>
              <a:buChar char="•"/>
            </a:pPr>
            <a:r>
              <a:rPr lang="en-US" dirty="0" smtClean="0"/>
              <a:t>How to use GIFT for Research</a:t>
            </a:r>
            <a:endParaRPr lang="en-US" dirty="0"/>
          </a:p>
          <a:p>
            <a:pPr lvl="1">
              <a:buFont typeface="Arial" panose="020B0604020202020204" pitchFamily="34" charset="0"/>
              <a:buChar char="•"/>
            </a:pPr>
            <a:r>
              <a:rPr lang="en-US" dirty="0" smtClean="0"/>
              <a:t>Important Research Decisions in GIFT</a:t>
            </a:r>
            <a:endParaRPr lang="en-US" dirty="0"/>
          </a:p>
          <a:p>
            <a:pPr lvl="1">
              <a:buFont typeface="Arial" panose="020B0604020202020204" pitchFamily="34" charset="0"/>
              <a:buChar char="•"/>
            </a:pPr>
            <a:r>
              <a:rPr lang="en-US" dirty="0" smtClean="0"/>
              <a:t>Running an Experiment in GIFT</a:t>
            </a:r>
          </a:p>
          <a:p>
            <a:pPr lvl="1">
              <a:buFont typeface="Arial" panose="020B0604020202020204" pitchFamily="34" charset="0"/>
              <a:buChar char="•"/>
            </a:pPr>
            <a:r>
              <a:rPr lang="en-US" dirty="0" smtClean="0"/>
              <a:t>Recommendations for additional relevant features in GIFT</a:t>
            </a:r>
            <a:endParaRPr lang="en-US" dirty="0"/>
          </a:p>
          <a:p>
            <a:endParaRPr lang="en-US" dirty="0"/>
          </a:p>
        </p:txBody>
      </p:sp>
    </p:spTree>
    <p:extLst>
      <p:ext uri="{BB962C8B-B14F-4D97-AF65-F5344CB8AC3E}">
        <p14:creationId xmlns:p14="http://schemas.microsoft.com/office/powerpoint/2010/main" val="2754637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398" y="152400"/>
            <a:ext cx="10504602" cy="533400"/>
          </a:xfrm>
        </p:spPr>
        <p:txBody>
          <a:bodyPr/>
          <a:lstStyle/>
          <a:p>
            <a:r>
              <a:rPr lang="en-US" sz="2400" dirty="0" smtClean="0"/>
              <a:t>EXPERIMENT COURSEFLOW AND AUTHORED BRANCHING</a:t>
            </a:r>
            <a:endParaRPr lang="en-US" sz="2400"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sz="2200" dirty="0" smtClean="0"/>
              <a:t>TRADITIONAL APPROACH</a:t>
            </a:r>
          </a:p>
          <a:p>
            <a:pPr lvl="1">
              <a:buFont typeface="Arial" panose="020B0604020202020204" pitchFamily="34" charset="0"/>
              <a:buChar char="•"/>
            </a:pPr>
            <a:r>
              <a:rPr lang="en-US" sz="2200" dirty="0" smtClean="0"/>
              <a:t>Create three versions of the course for a three condition experiment</a:t>
            </a:r>
          </a:p>
          <a:p>
            <a:pPr lvl="1">
              <a:buFont typeface="Arial" panose="020B0604020202020204" pitchFamily="34" charset="0"/>
              <a:buChar char="•"/>
            </a:pPr>
            <a:r>
              <a:rPr lang="en-US" sz="2200" dirty="0" smtClean="0"/>
              <a:t>Copy the original GIFT Course and change the object that is manipulated</a:t>
            </a:r>
          </a:p>
          <a:p>
            <a:pPr lvl="1">
              <a:buFont typeface="Arial" panose="020B0604020202020204" pitchFamily="34" charset="0"/>
              <a:buChar char="•"/>
            </a:pPr>
            <a:r>
              <a:rPr lang="en-US" sz="2200" dirty="0" smtClean="0"/>
              <a:t>When data is exported there are three clear sets of data that can later be merged</a:t>
            </a:r>
          </a:p>
          <a:p>
            <a:pPr lvl="1">
              <a:buFont typeface="Arial" panose="020B0604020202020204" pitchFamily="34" charset="0"/>
              <a:buChar char="•"/>
            </a:pPr>
            <a:endParaRPr lang="en-US" sz="2200" dirty="0"/>
          </a:p>
          <a:p>
            <a:pPr>
              <a:buFont typeface="Arial" panose="020B0604020202020204" pitchFamily="34" charset="0"/>
              <a:buChar char="•"/>
            </a:pPr>
            <a:r>
              <a:rPr lang="en-US" sz="2200" dirty="0" smtClean="0"/>
              <a:t>AUTHORED BRANCHING</a:t>
            </a:r>
          </a:p>
          <a:p>
            <a:pPr lvl="1">
              <a:buFont typeface="Arial" panose="020B0604020202020204" pitchFamily="34" charset="0"/>
              <a:buChar char="•"/>
            </a:pPr>
            <a:r>
              <a:rPr lang="en-US" sz="2200" dirty="0" smtClean="0"/>
              <a:t>Create one version of the GIFT Course</a:t>
            </a:r>
          </a:p>
          <a:p>
            <a:pPr lvl="1">
              <a:buFont typeface="Arial" panose="020B0604020202020204" pitchFamily="34" charset="0"/>
              <a:buChar char="•"/>
            </a:pPr>
            <a:r>
              <a:rPr lang="en-US" sz="2200" dirty="0"/>
              <a:t>Different approaches to assigning participants to a </a:t>
            </a:r>
            <a:r>
              <a:rPr lang="en-US" sz="2200" dirty="0" smtClean="0"/>
              <a:t>condition</a:t>
            </a:r>
          </a:p>
          <a:p>
            <a:pPr lvl="1">
              <a:buFont typeface="Arial" panose="020B0604020202020204" pitchFamily="34" charset="0"/>
              <a:buChar char="•"/>
            </a:pPr>
            <a:r>
              <a:rPr lang="en-US" sz="2200" dirty="0" smtClean="0"/>
              <a:t>Insert the Authored Branch course object for the object that is the experimental manipulation</a:t>
            </a:r>
          </a:p>
          <a:p>
            <a:pPr lvl="1">
              <a:buFont typeface="Arial" panose="020B0604020202020204" pitchFamily="34" charset="0"/>
              <a:buChar char="•"/>
            </a:pPr>
            <a:r>
              <a:rPr lang="en-US" sz="2200" dirty="0" smtClean="0"/>
              <a:t>Create each of the unique paths for the condition, and indicate not to end the course</a:t>
            </a:r>
          </a:p>
          <a:p>
            <a:pPr lvl="1">
              <a:buFont typeface="Arial" panose="020B0604020202020204" pitchFamily="34" charset="0"/>
              <a:buChar char="•"/>
            </a:pPr>
            <a:r>
              <a:rPr lang="en-US" sz="2200" dirty="0" smtClean="0"/>
              <a:t>GIFT Course will resume after the experimental manipulation</a:t>
            </a:r>
          </a:p>
          <a:p>
            <a:pPr lvl="1">
              <a:buFont typeface="Arial" panose="020B0604020202020204" pitchFamily="34" charset="0"/>
              <a:buChar char="•"/>
            </a:pPr>
            <a:r>
              <a:rPr lang="en-US" sz="2200" dirty="0" smtClean="0"/>
              <a:t>Careful attention needs to be paid to the data output so that the condition is clear</a:t>
            </a:r>
          </a:p>
          <a:p>
            <a:endParaRPr lang="en-US" dirty="0"/>
          </a:p>
        </p:txBody>
      </p:sp>
    </p:spTree>
    <p:extLst>
      <p:ext uri="{BB962C8B-B14F-4D97-AF65-F5344CB8AC3E}">
        <p14:creationId xmlns:p14="http://schemas.microsoft.com/office/powerpoint/2010/main" val="2855993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447" y="293803"/>
            <a:ext cx="9769310" cy="533400"/>
          </a:xfrm>
        </p:spPr>
        <p:txBody>
          <a:bodyPr/>
          <a:lstStyle/>
          <a:p>
            <a:r>
              <a:rPr lang="en-US" sz="2500" dirty="0" smtClean="0"/>
              <a:t>EXPERIMENT COURSEFLOW AND AUTHORED BRANCHING</a:t>
            </a:r>
            <a:endParaRPr lang="en-US" sz="2500" dirty="0"/>
          </a:p>
        </p:txBody>
      </p:sp>
      <p:sp>
        <p:nvSpPr>
          <p:cNvPr id="3" name="Text Placeholder 2"/>
          <p:cNvSpPr>
            <a:spLocks noGrp="1"/>
          </p:cNvSpPr>
          <p:nvPr>
            <p:ph idx="1"/>
          </p:nvPr>
        </p:nvSpPr>
        <p:spPr/>
        <p:txBody>
          <a:bodyP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sz="2000" dirty="0" smtClean="0"/>
          </a:p>
          <a:p>
            <a:pPr algn="ctr"/>
            <a:endParaRPr lang="en-US" sz="17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2937" y="1036949"/>
            <a:ext cx="9891047" cy="4739196"/>
          </a:xfrm>
          <a:prstGeom prst="rect">
            <a:avLst/>
          </a:prstGeom>
        </p:spPr>
      </p:pic>
    </p:spTree>
    <p:extLst>
      <p:ext uri="{BB962C8B-B14F-4D97-AF65-F5344CB8AC3E}">
        <p14:creationId xmlns:p14="http://schemas.microsoft.com/office/powerpoint/2010/main" val="1674201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lgn="ctr"/>
            <a:r>
              <a:rPr lang="en-US" dirty="0"/>
              <a:t>Authored Branching </a:t>
            </a:r>
            <a:r>
              <a:rPr lang="en-US" dirty="0" smtClean="0"/>
              <a:t>Object </a:t>
            </a:r>
            <a:r>
              <a:rPr lang="en-US" dirty="0"/>
              <a:t>and the different participant </a:t>
            </a:r>
            <a:r>
              <a:rPr lang="en-US" dirty="0" smtClean="0"/>
              <a:t>distributions</a:t>
            </a:r>
            <a:endParaRPr lang="en-US" dirty="0"/>
          </a:p>
        </p:txBody>
      </p:sp>
      <p:sp>
        <p:nvSpPr>
          <p:cNvPr id="4" name="Title 1"/>
          <p:cNvSpPr txBox="1">
            <a:spLocks/>
          </p:cNvSpPr>
          <p:nvPr/>
        </p:nvSpPr>
        <p:spPr>
          <a:xfrm>
            <a:off x="360043" y="10632"/>
            <a:ext cx="10136093" cy="786810"/>
          </a:xfrm>
          <a:prstGeom prst="rect">
            <a:avLst/>
          </a:prstGeom>
        </p:spPr>
        <p:txBody>
          <a:bodyPr anchor="b"/>
          <a:lstStyle>
            <a:lvl1pPr algn="r" rtl="0" eaLnBrk="1" fontAlgn="base" hangingPunct="1">
              <a:lnSpc>
                <a:spcPct val="80000"/>
              </a:lnSpc>
              <a:spcBef>
                <a:spcPct val="0"/>
              </a:spcBef>
              <a:spcAft>
                <a:spcPct val="0"/>
              </a:spcAft>
              <a:defRPr sz="2800" b="1" i="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2400" b="0" dirty="0" smtClean="0"/>
              <a:t>EXPERIMENT COURSEFLOW AND AUTHORED BRANCHING</a:t>
            </a:r>
            <a:endParaRPr lang="en-US" sz="2400" b="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470992" y="1752241"/>
            <a:ext cx="9179118" cy="4179432"/>
          </a:xfrm>
          <a:prstGeom prst="rect">
            <a:avLst/>
          </a:prstGeom>
        </p:spPr>
      </p:pic>
    </p:spTree>
    <p:extLst>
      <p:ext uri="{BB962C8B-B14F-4D97-AF65-F5344CB8AC3E}">
        <p14:creationId xmlns:p14="http://schemas.microsoft.com/office/powerpoint/2010/main" val="3050880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724" y="152400"/>
            <a:ext cx="10609276" cy="533400"/>
          </a:xfrm>
        </p:spPr>
        <p:txBody>
          <a:bodyPr/>
          <a:lstStyle/>
          <a:p>
            <a:r>
              <a:rPr lang="en-US" sz="2400" dirty="0" smtClean="0"/>
              <a:t>EXPERIMENT COURSEFLOW AND AUTHORED BRANCHING</a:t>
            </a:r>
            <a:endParaRPr lang="en-US" sz="2400" dirty="0"/>
          </a:p>
        </p:txBody>
      </p:sp>
      <p:sp>
        <p:nvSpPr>
          <p:cNvPr id="3" name="Text Placeholder 2"/>
          <p:cNvSpPr>
            <a:spLocks noGrp="1"/>
          </p:cNvSpPr>
          <p:nvPr>
            <p:ph idx="1"/>
          </p:nvPr>
        </p:nvSpPr>
        <p:spPr/>
        <p:txBody>
          <a:bodyPr/>
          <a:lstStyle/>
          <a:p>
            <a:pPr algn="ctr"/>
            <a:r>
              <a:rPr lang="en-US" dirty="0"/>
              <a:t>Authored Branching </a:t>
            </a:r>
            <a:r>
              <a:rPr lang="en-US" dirty="0" smtClean="0"/>
              <a:t>Object and </a:t>
            </a:r>
            <a:r>
              <a:rPr lang="en-US" dirty="0"/>
              <a:t>the paths that are </a:t>
            </a:r>
            <a:r>
              <a:rPr lang="en-US" dirty="0" smtClean="0"/>
              <a:t>created</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582724" y="1557900"/>
            <a:ext cx="8913412" cy="4579951"/>
          </a:xfrm>
          <a:prstGeom prst="rect">
            <a:avLst/>
          </a:prstGeom>
        </p:spPr>
      </p:pic>
    </p:spTree>
    <p:extLst>
      <p:ext uri="{BB962C8B-B14F-4D97-AF65-F5344CB8AC3E}">
        <p14:creationId xmlns:p14="http://schemas.microsoft.com/office/powerpoint/2010/main" val="3897163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12" y="152400"/>
            <a:ext cx="10429188" cy="533400"/>
          </a:xfrm>
        </p:spPr>
        <p:txBody>
          <a:bodyPr/>
          <a:lstStyle/>
          <a:p>
            <a:r>
              <a:rPr lang="en-US" dirty="0" smtClean="0"/>
              <a:t>RUNNING YOUR EXPERIMENT IN GIFT</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Discussing the “Publish Experiment” approach</a:t>
            </a:r>
          </a:p>
          <a:p>
            <a:pPr>
              <a:buFont typeface="Arial" panose="020B0604020202020204" pitchFamily="34" charset="0"/>
              <a:buChar char="•"/>
            </a:pPr>
            <a:r>
              <a:rPr lang="en-US" dirty="0" smtClean="0"/>
              <a:t>Create your Course using the Course Authoring Tool</a:t>
            </a:r>
          </a:p>
          <a:p>
            <a:pPr>
              <a:buFont typeface="Arial" panose="020B0604020202020204" pitchFamily="34" charset="0"/>
              <a:buChar char="•"/>
            </a:pPr>
            <a:r>
              <a:rPr lang="en-US" dirty="0" smtClean="0"/>
              <a:t>Click on Publish Experiment</a:t>
            </a:r>
          </a:p>
          <a:p>
            <a:pPr>
              <a:buFont typeface="Arial" panose="020B0604020202020204" pitchFamily="34" charset="0"/>
              <a:buChar char="•"/>
            </a:pPr>
            <a:r>
              <a:rPr lang="en-US" dirty="0" smtClean="0"/>
              <a:t>Select the Course from the interface and click “Publish Course”</a:t>
            </a:r>
          </a:p>
          <a:p>
            <a:pPr>
              <a:buFont typeface="Arial" panose="020B0604020202020204" pitchFamily="34" charset="0"/>
              <a:buChar char="•"/>
            </a:pPr>
            <a:r>
              <a:rPr lang="en-US" dirty="0" smtClean="0"/>
              <a:t>You will be provided with a URL to provide participants</a:t>
            </a:r>
          </a:p>
          <a:p>
            <a:pPr>
              <a:buFont typeface="Arial" panose="020B0604020202020204" pitchFamily="34" charset="0"/>
              <a:buChar char="•"/>
            </a:pPr>
            <a:r>
              <a:rPr lang="en-US" dirty="0" smtClean="0"/>
              <a:t>There is an interface to Stop and Start the experiment, and to extract the data</a:t>
            </a:r>
          </a:p>
          <a:p>
            <a:pPr>
              <a:buFont typeface="Arial" panose="020B0604020202020204" pitchFamily="34" charset="0"/>
              <a:buChar char="•"/>
            </a:pPr>
            <a:r>
              <a:rPr lang="en-US" dirty="0" smtClean="0"/>
              <a:t>Survey data can be extracted and merged so that each line has a separate participant, and the questions are at the top of each column</a:t>
            </a:r>
          </a:p>
          <a:p>
            <a:pPr>
              <a:buFont typeface="Arial" panose="020B0604020202020204" pitchFamily="34" charset="0"/>
              <a:buChar char="•"/>
            </a:pPr>
            <a:r>
              <a:rPr lang="en-US" dirty="0" smtClean="0"/>
              <a:t>Data can be imported into Excel and SPSS</a:t>
            </a:r>
            <a:endParaRPr lang="en-US" dirty="0"/>
          </a:p>
        </p:txBody>
      </p:sp>
    </p:spTree>
    <p:extLst>
      <p:ext uri="{BB962C8B-B14F-4D97-AF65-F5344CB8AC3E}">
        <p14:creationId xmlns:p14="http://schemas.microsoft.com/office/powerpoint/2010/main" val="905812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837" y="152400"/>
            <a:ext cx="10561163" cy="533400"/>
          </a:xfrm>
        </p:spPr>
        <p:txBody>
          <a:bodyPr/>
          <a:lstStyle/>
          <a:p>
            <a:r>
              <a:rPr lang="en-US" dirty="0" smtClean="0"/>
              <a:t>RUNNING YOUR EXPERIMENT IN GIFT</a:t>
            </a:r>
            <a:endParaRPr lang="en-US" dirty="0"/>
          </a:p>
        </p:txBody>
      </p:sp>
      <p:sp>
        <p:nvSpPr>
          <p:cNvPr id="3" name="Text Placeholder 2"/>
          <p:cNvSpPr>
            <a:spLocks noGrp="1"/>
          </p:cNvSpPr>
          <p:nvPr>
            <p:ph idx="1"/>
          </p:nvPr>
        </p:nvSpPr>
        <p:spPr/>
        <p:txBody>
          <a:bodyPr/>
          <a:lstStyle/>
          <a:p>
            <a:pPr algn="ctr"/>
            <a:r>
              <a:rPr lang="en-US" b="1" dirty="0" smtClean="0"/>
              <a:t>Publishing a Course</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433899" y="1438182"/>
            <a:ext cx="5467446" cy="4850670"/>
          </a:xfrm>
          <a:prstGeom prst="rect">
            <a:avLst/>
          </a:prstGeom>
        </p:spPr>
      </p:pic>
    </p:spTree>
    <p:extLst>
      <p:ext uri="{BB962C8B-B14F-4D97-AF65-F5344CB8AC3E}">
        <p14:creationId xmlns:p14="http://schemas.microsoft.com/office/powerpoint/2010/main" val="1734659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61" y="152400"/>
            <a:ext cx="10306639" cy="533400"/>
          </a:xfrm>
        </p:spPr>
        <p:txBody>
          <a:bodyPr/>
          <a:lstStyle/>
          <a:p>
            <a:r>
              <a:rPr lang="en-US" dirty="0" smtClean="0"/>
              <a:t>RUNNING YOUR EXPERIMENT IN GIFT</a:t>
            </a:r>
            <a:endParaRPr lang="en-US" dirty="0"/>
          </a:p>
        </p:txBody>
      </p:sp>
      <p:sp>
        <p:nvSpPr>
          <p:cNvPr id="3" name="Text Placeholder 2"/>
          <p:cNvSpPr>
            <a:spLocks noGrp="1"/>
          </p:cNvSpPr>
          <p:nvPr>
            <p:ph idx="1"/>
          </p:nvPr>
        </p:nvSpPr>
        <p:spPr/>
        <p:txBody>
          <a:bodyPr/>
          <a:lstStyle/>
          <a:p>
            <a:pPr algn="ctr"/>
            <a:r>
              <a:rPr lang="en-US" b="1" dirty="0" smtClean="0"/>
              <a:t>Published Course Interface/Extracting Data</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004416" y="1703474"/>
            <a:ext cx="8315137" cy="4475385"/>
          </a:xfrm>
          <a:prstGeom prst="rect">
            <a:avLst/>
          </a:prstGeom>
        </p:spPr>
      </p:pic>
    </p:spTree>
    <p:extLst>
      <p:ext uri="{BB962C8B-B14F-4D97-AF65-F5344CB8AC3E}">
        <p14:creationId xmlns:p14="http://schemas.microsoft.com/office/powerpoint/2010/main" val="2430470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946" y="152400"/>
            <a:ext cx="10382054" cy="533400"/>
          </a:xfrm>
        </p:spPr>
        <p:txBody>
          <a:bodyPr/>
          <a:lstStyle/>
          <a:p>
            <a:r>
              <a:rPr lang="en-US" dirty="0" smtClean="0"/>
              <a:t>RUNNING your EXPERIMENT IN GIFT</a:t>
            </a:r>
            <a:endParaRPr lang="en-US" dirty="0"/>
          </a:p>
        </p:txBody>
      </p:sp>
      <p:sp>
        <p:nvSpPr>
          <p:cNvPr id="3" name="Text Placeholder 2"/>
          <p:cNvSpPr>
            <a:spLocks noGrp="1"/>
          </p:cNvSpPr>
          <p:nvPr>
            <p:ph idx="1"/>
          </p:nvPr>
        </p:nvSpPr>
        <p:spPr/>
        <p:txBody>
          <a:bodyPr/>
          <a:lstStyle/>
          <a:p>
            <a:pPr algn="ctr"/>
            <a:r>
              <a:rPr lang="en-US" b="1" dirty="0" smtClean="0"/>
              <a:t>Extracting Data</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00576" y="1455939"/>
            <a:ext cx="3228917" cy="4705165"/>
          </a:xfrm>
          <a:prstGeom prst="rect">
            <a:avLst/>
          </a:prstGeom>
        </p:spPr>
      </p:pic>
    </p:spTree>
    <p:extLst>
      <p:ext uri="{BB962C8B-B14F-4D97-AF65-F5344CB8AC3E}">
        <p14:creationId xmlns:p14="http://schemas.microsoft.com/office/powerpoint/2010/main" val="1719485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765" y="246669"/>
            <a:ext cx="9379670" cy="533400"/>
          </a:xfrm>
        </p:spPr>
        <p:txBody>
          <a:bodyPr/>
          <a:lstStyle/>
          <a:p>
            <a:pPr algn="ctr"/>
            <a:r>
              <a:rPr lang="en-US" sz="2500" dirty="0" smtClean="0"/>
              <a:t>Updates to GIFT that are Relevant to Experimenters</a:t>
            </a:r>
            <a:endParaRPr lang="en-US" sz="2500" dirty="0"/>
          </a:p>
        </p:txBody>
      </p:sp>
      <p:sp>
        <p:nvSpPr>
          <p:cNvPr id="3" name="Text Placeholder 2"/>
          <p:cNvSpPr>
            <a:spLocks noGrp="1"/>
          </p:cNvSpPr>
          <p:nvPr>
            <p:ph idx="1"/>
          </p:nvPr>
        </p:nvSpPr>
        <p:spPr/>
        <p:txBody>
          <a:bodyPr/>
          <a:lstStyle/>
          <a:p>
            <a:pPr marL="514350" lvl="0" indent="-514350">
              <a:buFont typeface="+mj-lt"/>
              <a:buAutoNum type="arabicPeriod"/>
            </a:pPr>
            <a:r>
              <a:rPr lang="en-US" dirty="0"/>
              <a:t>The full text of the question is now exported in the question name during survey data extraction.</a:t>
            </a:r>
          </a:p>
          <a:p>
            <a:pPr marL="514350" lvl="0" indent="-514350">
              <a:buFont typeface="+mj-lt"/>
              <a:buAutoNum type="arabicPeriod"/>
            </a:pPr>
            <a:r>
              <a:rPr lang="en-US" dirty="0"/>
              <a:t>There is the ability to create an authored branch and keep your entire experiment within one course.</a:t>
            </a:r>
          </a:p>
          <a:p>
            <a:pPr marL="514350" lvl="0" indent="-514350">
              <a:buFont typeface="+mj-lt"/>
              <a:buAutoNum type="arabicPeriod"/>
            </a:pPr>
            <a:r>
              <a:rPr lang="en-US" dirty="0"/>
              <a:t>There is now </a:t>
            </a:r>
            <a:r>
              <a:rPr lang="en-US" dirty="0" smtClean="0"/>
              <a:t>the ability to edit a published experiment.</a:t>
            </a:r>
            <a:endParaRPr lang="en-US" dirty="0"/>
          </a:p>
        </p:txBody>
      </p:sp>
    </p:spTree>
    <p:extLst>
      <p:ext uri="{BB962C8B-B14F-4D97-AF65-F5344CB8AC3E}">
        <p14:creationId xmlns:p14="http://schemas.microsoft.com/office/powerpoint/2010/main" val="840661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520" y="152400"/>
            <a:ext cx="10391480" cy="533400"/>
          </a:xfrm>
        </p:spPr>
        <p:txBody>
          <a:bodyPr/>
          <a:lstStyle/>
          <a:p>
            <a:r>
              <a:rPr lang="en-US" sz="2700" dirty="0" smtClean="0"/>
              <a:t>RECOMMENDATIONS/POTENTIAL IMPROVEMENTS</a:t>
            </a:r>
            <a:endParaRPr lang="en-US" sz="2700" dirty="0"/>
          </a:p>
        </p:txBody>
      </p:sp>
      <p:sp>
        <p:nvSpPr>
          <p:cNvPr id="3" name="Text Placeholder 2"/>
          <p:cNvSpPr>
            <a:spLocks noGrp="1"/>
          </p:cNvSpPr>
          <p:nvPr>
            <p:ph idx="1"/>
          </p:nvPr>
        </p:nvSpPr>
        <p:spPr/>
        <p:txBody>
          <a:bodyPr/>
          <a:lstStyle/>
          <a:p>
            <a:pPr marL="457200" indent="-457200">
              <a:buFont typeface="Arial" panose="020B0604020202020204" pitchFamily="34" charset="0"/>
              <a:buChar char="•"/>
            </a:pPr>
            <a:r>
              <a:rPr lang="en-US" dirty="0" smtClean="0"/>
              <a:t>Updating Data Output methods for GIFT Courses (not published courses)</a:t>
            </a:r>
          </a:p>
          <a:p>
            <a:pPr marL="914400" lvl="1" indent="-457200">
              <a:buFont typeface="Arial" panose="020B0604020202020204" pitchFamily="34" charset="0"/>
              <a:buChar char="•"/>
            </a:pPr>
            <a:r>
              <a:rPr lang="en-US" dirty="0" smtClean="0"/>
              <a:t>Currently need to ask for Cloud based logs</a:t>
            </a:r>
          </a:p>
          <a:p>
            <a:pPr marL="914400" lvl="1" indent="-457200">
              <a:buFont typeface="Arial" panose="020B0604020202020204" pitchFamily="34" charset="0"/>
              <a:buChar char="•"/>
            </a:pPr>
            <a:r>
              <a:rPr lang="en-US" dirty="0" smtClean="0"/>
              <a:t>Need to use prior tools in GIFT which have not been updated</a:t>
            </a:r>
          </a:p>
          <a:p>
            <a:pPr marL="457200" indent="-457200">
              <a:buFont typeface="Arial" panose="020B0604020202020204" pitchFamily="34" charset="0"/>
              <a:buChar char="•"/>
            </a:pPr>
            <a:r>
              <a:rPr lang="en-US" dirty="0" smtClean="0"/>
              <a:t>Template for Experiment Course in GIFT</a:t>
            </a:r>
          </a:p>
          <a:p>
            <a:pPr marL="914400" lvl="1" indent="-457200">
              <a:buFont typeface="Arial" panose="020B0604020202020204" pitchFamily="34" charset="0"/>
              <a:buChar char="•"/>
            </a:pPr>
            <a:r>
              <a:rPr lang="en-US" dirty="0" smtClean="0"/>
              <a:t>Public Course</a:t>
            </a:r>
          </a:p>
          <a:p>
            <a:pPr marL="914400" lvl="1" indent="-457200">
              <a:buFont typeface="Arial" panose="020B0604020202020204" pitchFamily="34" charset="0"/>
              <a:buChar char="•"/>
            </a:pPr>
            <a:r>
              <a:rPr lang="en-US" dirty="0" smtClean="0"/>
              <a:t>Create Authored Branching</a:t>
            </a:r>
          </a:p>
          <a:p>
            <a:pPr marL="914400" lvl="1" indent="-457200">
              <a:buFont typeface="Arial" panose="020B0604020202020204" pitchFamily="34" charset="0"/>
              <a:buChar char="•"/>
            </a:pPr>
            <a:r>
              <a:rPr lang="en-US" dirty="0" smtClean="0"/>
              <a:t>Create Surveys</a:t>
            </a:r>
          </a:p>
          <a:p>
            <a:pPr marL="914400" lvl="1" indent="-457200">
              <a:buFont typeface="Arial" panose="020B0604020202020204" pitchFamily="34" charset="0"/>
              <a:buChar char="•"/>
            </a:pPr>
            <a:r>
              <a:rPr lang="en-US" dirty="0" smtClean="0"/>
              <a:t>Ability to Run the Course and Export Data</a:t>
            </a:r>
          </a:p>
          <a:p>
            <a:pPr marL="914400" lvl="1" indent="-457200">
              <a:buFont typeface="Arial" panose="020B0604020202020204" pitchFamily="34" charset="0"/>
              <a:buChar char="•"/>
            </a:pPr>
            <a:r>
              <a:rPr lang="en-US" dirty="0" smtClean="0"/>
              <a:t>Can be a starting point for creating new experiments</a:t>
            </a:r>
            <a:endParaRPr lang="en-US" dirty="0"/>
          </a:p>
        </p:txBody>
      </p:sp>
    </p:spTree>
    <p:extLst>
      <p:ext uri="{BB962C8B-B14F-4D97-AF65-F5344CB8AC3E}">
        <p14:creationId xmlns:p14="http://schemas.microsoft.com/office/powerpoint/2010/main" val="335274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PANIC</a:t>
            </a:r>
            <a:endParaRPr lang="en-US" dirty="0"/>
          </a:p>
        </p:txBody>
      </p:sp>
      <p:sp>
        <p:nvSpPr>
          <p:cNvPr id="3" name="Text Placeholder 2"/>
          <p:cNvSpPr>
            <a:spLocks noGrp="1"/>
          </p:cNvSpPr>
          <p:nvPr>
            <p:ph idx="1"/>
          </p:nvPr>
        </p:nvSpPr>
        <p:spPr/>
        <p:txBody>
          <a:bodyPr/>
          <a:lstStyle/>
          <a:p>
            <a:pPr marL="457200" indent="-457200">
              <a:buFont typeface="Arial" panose="020B0604020202020204" pitchFamily="34" charset="0"/>
              <a:buChar char="•"/>
            </a:pPr>
            <a:r>
              <a:rPr lang="en-US" sz="2300" dirty="0" smtClean="0"/>
              <a:t>“It is said that despite its many glaring (and occasionally fatal) inaccuracies, the </a:t>
            </a:r>
            <a:r>
              <a:rPr lang="en-US" sz="2300" i="1" dirty="0" smtClean="0"/>
              <a:t>Hitchhiker’s Guide to the Galaxy </a:t>
            </a:r>
            <a:r>
              <a:rPr lang="en-US" sz="2300" dirty="0" smtClean="0"/>
              <a:t>itself has outsold the </a:t>
            </a:r>
            <a:r>
              <a:rPr lang="en-US" sz="2300" i="1" dirty="0" smtClean="0"/>
              <a:t>Encyclopedia </a:t>
            </a:r>
            <a:r>
              <a:rPr lang="en-US" sz="2300" i="1" dirty="0" err="1" smtClean="0"/>
              <a:t>Galactica</a:t>
            </a:r>
            <a:r>
              <a:rPr lang="en-US" sz="2300" i="1" dirty="0" smtClean="0"/>
              <a:t> </a:t>
            </a:r>
            <a:r>
              <a:rPr lang="en-US" sz="2300" dirty="0" smtClean="0"/>
              <a:t>because it is slightly cheaper, and because it has the words ‘Don’t Panic’ in large friendly letters on the cover” (Adams, 1979).</a:t>
            </a:r>
          </a:p>
          <a:p>
            <a:pPr marL="457200" indent="-457200">
              <a:buFont typeface="Arial" panose="020B0604020202020204" pitchFamily="34" charset="0"/>
              <a:buChar char="•"/>
            </a:pPr>
            <a:endParaRPr lang="en-US" sz="2300" dirty="0" smtClean="0"/>
          </a:p>
          <a:p>
            <a:pPr>
              <a:buFont typeface="Arial" pitchFamily="34" charset="0"/>
              <a:buChar char="•"/>
            </a:pPr>
            <a:r>
              <a:rPr lang="en-US" sz="2300" dirty="0" smtClean="0"/>
              <a:t>The </a:t>
            </a:r>
            <a:r>
              <a:rPr lang="en-US" sz="2300" dirty="0" smtClean="0"/>
              <a:t>2020 </a:t>
            </a:r>
            <a:r>
              <a:rPr lang="en-US" sz="2300" dirty="0"/>
              <a:t>Research Psychologist’s Guide to GIFT </a:t>
            </a:r>
          </a:p>
          <a:p>
            <a:pPr lvl="1">
              <a:buFont typeface="Arial" pitchFamily="34" charset="0"/>
              <a:buChar char="•"/>
            </a:pPr>
            <a:r>
              <a:rPr lang="en-US" sz="2300" dirty="0" smtClean="0"/>
              <a:t>This guide documents lessons learned, approaches, and suggestions for conducting research using the Generalized Intelligent Framework for Tutoring (GIFT).</a:t>
            </a:r>
          </a:p>
          <a:p>
            <a:pPr lvl="1">
              <a:buFont typeface="Arial" pitchFamily="34" charset="0"/>
              <a:buChar char="•"/>
            </a:pPr>
            <a:r>
              <a:rPr lang="en-US" sz="2300" dirty="0" smtClean="0"/>
              <a:t>Previous Research Psychologist’s Guides: Sinatra, 2014, 2016, 2018</a:t>
            </a:r>
          </a:p>
          <a:p>
            <a:pPr lvl="1">
              <a:buFont typeface="Arial" pitchFamily="34" charset="0"/>
              <a:buChar char="•"/>
            </a:pPr>
            <a:r>
              <a:rPr lang="en-US" sz="2300" dirty="0" smtClean="0"/>
              <a:t>Instructor’s Guides: Sinatra, 2015, 2019</a:t>
            </a:r>
            <a:endParaRPr lang="en-US" sz="230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81037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932" y="152400"/>
            <a:ext cx="9543068" cy="533400"/>
          </a:xfrm>
        </p:spPr>
        <p:txBody>
          <a:bodyPr/>
          <a:lstStyle/>
          <a:p>
            <a:r>
              <a:rPr lang="en-US" dirty="0" smtClean="0">
                <a:solidFill>
                  <a:schemeClr val="tx1"/>
                </a:solidFill>
              </a:rPr>
              <a:t>CONCLUSIONS/LOOKING AHEAD</a:t>
            </a:r>
            <a:endParaRPr lang="en-US" dirty="0">
              <a:solidFill>
                <a:schemeClr val="tx1"/>
              </a:solidFill>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GIFT is a powerful tool for researchers</a:t>
            </a:r>
          </a:p>
          <a:p>
            <a:pPr>
              <a:buFont typeface="Arial" panose="020B0604020202020204" pitchFamily="34" charset="0"/>
              <a:buChar char="•"/>
            </a:pPr>
            <a:r>
              <a:rPr lang="en-US" dirty="0" smtClean="0"/>
              <a:t>GIFT can be used to answer traditional Psychology research questions</a:t>
            </a:r>
          </a:p>
          <a:p>
            <a:pPr>
              <a:buFont typeface="Arial" panose="020B0604020202020204" pitchFamily="34" charset="0"/>
              <a:buChar char="•"/>
            </a:pPr>
            <a:r>
              <a:rPr lang="en-US" dirty="0" smtClean="0"/>
              <a:t>As GIFT continues to develop new Team Tutoring functionality is being added</a:t>
            </a:r>
          </a:p>
          <a:p>
            <a:pPr>
              <a:buFont typeface="Arial" panose="020B0604020202020204" pitchFamily="34" charset="0"/>
              <a:buChar char="•"/>
            </a:pPr>
            <a:r>
              <a:rPr lang="en-US" dirty="0" smtClean="0"/>
              <a:t>Team Tutoring research questions can be addressed in the future using GIFT</a:t>
            </a:r>
            <a:endParaRPr lang="en-US" dirty="0"/>
          </a:p>
        </p:txBody>
      </p:sp>
    </p:spTree>
    <p:extLst>
      <p:ext uri="{BB962C8B-B14F-4D97-AF65-F5344CB8AC3E}">
        <p14:creationId xmlns:p14="http://schemas.microsoft.com/office/powerpoint/2010/main" val="1194235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5702" y="152400"/>
            <a:ext cx="7416800" cy="533400"/>
          </a:xfrm>
        </p:spPr>
        <p:txBody>
          <a:bodyPr/>
          <a:lstStyle/>
          <a:p>
            <a:r>
              <a:rPr lang="en-US" dirty="0" smtClean="0"/>
              <a:t>Acknowledgements</a:t>
            </a:r>
            <a:endParaRPr lang="en-US" dirty="0"/>
          </a:p>
        </p:txBody>
      </p:sp>
      <p:sp>
        <p:nvSpPr>
          <p:cNvPr id="2" name="Content Placeholder 1"/>
          <p:cNvSpPr>
            <a:spLocks noGrp="1"/>
          </p:cNvSpPr>
          <p:nvPr>
            <p:ph idx="1"/>
          </p:nvPr>
        </p:nvSpPr>
        <p:spPr/>
        <p:txBody>
          <a:bodyPr/>
          <a:lstStyle/>
          <a:p>
            <a:r>
              <a:rPr lang="en-US" sz="2500" dirty="0"/>
              <a:t>The research described herein has been sponsored by the U.S. Army </a:t>
            </a:r>
            <a:r>
              <a:rPr lang="en-US" sz="2500" dirty="0" smtClean="0"/>
              <a:t>Combat Capabilities Development Command (CCDC) Soldier Center (SC).</a:t>
            </a:r>
            <a:r>
              <a:rPr lang="en-US" sz="2500" dirty="0"/>
              <a:t>  The statements and opinions expressed in this presentation do not necessarily reflect the position or the policy of the United States Government, and no official endorsement should be inferred. Additionally, the author would like to acknowledge and thank the entire </a:t>
            </a:r>
            <a:r>
              <a:rPr lang="en-US" sz="2500" dirty="0" smtClean="0"/>
              <a:t>CCDC SC Adaptive </a:t>
            </a:r>
            <a:r>
              <a:rPr lang="en-US" sz="2500" dirty="0"/>
              <a:t>Training team, who have all been instrumental in the design and development of GIFT and the GIFT authoring tools. </a:t>
            </a:r>
          </a:p>
          <a:p>
            <a:endParaRPr lang="en-US" dirty="0"/>
          </a:p>
        </p:txBody>
      </p:sp>
    </p:spTree>
    <p:extLst>
      <p:ext uri="{BB962C8B-B14F-4D97-AF65-F5344CB8AC3E}">
        <p14:creationId xmlns:p14="http://schemas.microsoft.com/office/powerpoint/2010/main" val="3151127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idx="1"/>
          </p:nvPr>
        </p:nvSpPr>
        <p:spPr/>
        <p:txBody>
          <a:bodyPr/>
          <a:lstStyle/>
          <a:p>
            <a:pPr algn="ctr"/>
            <a:r>
              <a:rPr lang="en-US" sz="9000" dirty="0"/>
              <a:t>Questions?</a:t>
            </a:r>
          </a:p>
        </p:txBody>
      </p:sp>
    </p:spTree>
    <p:extLst>
      <p:ext uri="{BB962C8B-B14F-4D97-AF65-F5344CB8AC3E}">
        <p14:creationId xmlns:p14="http://schemas.microsoft.com/office/powerpoint/2010/main" val="2934241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REFERENCES</a:t>
            </a:r>
            <a:endParaRPr lang="en-US" dirty="0">
              <a:solidFill>
                <a:schemeClr val="tx1"/>
              </a:solidFill>
            </a:endParaRPr>
          </a:p>
        </p:txBody>
      </p:sp>
      <p:sp>
        <p:nvSpPr>
          <p:cNvPr id="3" name="Content Placeholder 2"/>
          <p:cNvSpPr>
            <a:spLocks noGrp="1"/>
          </p:cNvSpPr>
          <p:nvPr>
            <p:ph idx="1"/>
          </p:nvPr>
        </p:nvSpPr>
        <p:spPr/>
        <p:txBody>
          <a:bodyPr/>
          <a:lstStyle/>
          <a:p>
            <a:r>
              <a:rPr lang="en-US" sz="1600" dirty="0"/>
              <a:t>Adams, D. (1979). </a:t>
            </a:r>
            <a:r>
              <a:rPr lang="en-US" sz="1600" i="1" dirty="0"/>
              <a:t>The hitchhiker’s guide to the galaxy</a:t>
            </a:r>
            <a:r>
              <a:rPr lang="en-US" sz="1600" dirty="0"/>
              <a:t>. New York: Pocket Books.</a:t>
            </a:r>
          </a:p>
          <a:p>
            <a:r>
              <a:rPr lang="en-US" sz="1600" dirty="0" smtClean="0"/>
              <a:t>Sinatra</a:t>
            </a:r>
            <a:r>
              <a:rPr lang="en-US" sz="1600" dirty="0"/>
              <a:t>, A. M. (2014). The research psychologist’s guide to GIFT. In Proceedings of the 2nd Annual GIFT Users Symposium (pp. 85-92).</a:t>
            </a:r>
          </a:p>
          <a:p>
            <a:r>
              <a:rPr lang="en-US" sz="1600" dirty="0"/>
              <a:t>Sinatra, A. M. (2015, August). The Instructor’s Guide to GIFT: Recommendations for using GIFT In and Out of the Classroom. In Generalized Intelligent Framework for Tutoring (GIFT) Users Symposium (GIFTSym3) (p. 149).</a:t>
            </a:r>
          </a:p>
          <a:p>
            <a:r>
              <a:rPr lang="en-US" sz="1600" dirty="0"/>
              <a:t>Sinatra, A. M. (2016). The Updated Research Psychologist’s Guide to GIFT. In Generalized Intelligent Framework for Tutoring (GIFT) Users Symposium (GIFTSym4) (p. 135).</a:t>
            </a:r>
          </a:p>
          <a:p>
            <a:r>
              <a:rPr lang="en-US" sz="1600" dirty="0"/>
              <a:t>Sinatra, A. M. (2018, May). The 2018 Research Psychologist’s Guide to GIFT. In Proceedings of the Sixth Annual GIFT Users Symposium (Vol. 6, p. 259). US Army Research Laboratory</a:t>
            </a:r>
            <a:r>
              <a:rPr lang="en-US" sz="1600" dirty="0" smtClean="0"/>
              <a:t>.</a:t>
            </a:r>
          </a:p>
          <a:p>
            <a:r>
              <a:rPr lang="en-US" sz="1600" dirty="0"/>
              <a:t>Sinatra, A. M. (2019, May). The 2019 Instructor’s Guide to GIFT. In </a:t>
            </a:r>
            <a:r>
              <a:rPr lang="en-US" sz="1600" i="1" dirty="0"/>
              <a:t>Proceedings of the 7th Annual GIFT Users Symposium</a:t>
            </a:r>
            <a:r>
              <a:rPr lang="en-US" sz="1600" dirty="0"/>
              <a:t> (p. 19). US Army Combat Capabilities Development Command–Soldier Center.</a:t>
            </a:r>
          </a:p>
          <a:p>
            <a:pPr lvl="0"/>
            <a:endParaRPr lang="en-US" dirty="0"/>
          </a:p>
        </p:txBody>
      </p:sp>
    </p:spTree>
    <p:extLst>
      <p:ext uri="{BB962C8B-B14F-4D97-AF65-F5344CB8AC3E}">
        <p14:creationId xmlns:p14="http://schemas.microsoft.com/office/powerpoint/2010/main" val="1311824821"/>
      </p:ext>
    </p:extLst>
  </p:cSld>
  <p:clrMapOvr>
    <a:masterClrMapping/>
  </p:clrMapOvr>
  <mc:AlternateContent xmlns:mc="http://schemas.openxmlformats.org/markup-compatibility/2006" xmlns:p14="http://schemas.microsoft.com/office/powerpoint/2010/main">
    <mc:Choice Requires="p14">
      <p:transition spd="slow" p14:dur="2000" advTm="2922"/>
    </mc:Choice>
    <mc:Fallback xmlns="">
      <p:transition spd="slow" advTm="292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PANIC</a:t>
            </a:r>
            <a:endParaRPr lang="en-US" dirty="0"/>
          </a:p>
        </p:txBody>
      </p:sp>
      <p:sp>
        <p:nvSpPr>
          <p:cNvPr id="3" name="Text Placeholder 2"/>
          <p:cNvSpPr>
            <a:spLocks noGrp="1"/>
          </p:cNvSpPr>
          <p:nvPr>
            <p:ph idx="1"/>
          </p:nvPr>
        </p:nvSpPr>
        <p:spPr/>
        <p:txBody>
          <a:bodyPr/>
          <a:lstStyle/>
          <a:p>
            <a:r>
              <a:rPr lang="en-US" b="1" dirty="0"/>
              <a:t>The Research Psychologist’s Guide to GIFT</a:t>
            </a:r>
          </a:p>
          <a:p>
            <a:pPr lvl="1">
              <a:buFont typeface="Arial" panose="020B0604020202020204" pitchFamily="34" charset="0"/>
              <a:buChar char="•"/>
            </a:pPr>
            <a:r>
              <a:rPr lang="en-US" dirty="0" smtClean="0"/>
              <a:t>GIFT can seem overwhelming at first</a:t>
            </a:r>
            <a:endParaRPr lang="en-US" dirty="0"/>
          </a:p>
          <a:p>
            <a:pPr lvl="1">
              <a:buFont typeface="Arial" panose="020B0604020202020204" pitchFamily="34" charset="0"/>
              <a:buChar char="•"/>
            </a:pPr>
            <a:r>
              <a:rPr lang="en-US" dirty="0" smtClean="0"/>
              <a:t>The course authoring and survey authoring tools have been designed with usability </a:t>
            </a:r>
            <a:r>
              <a:rPr lang="en-US" smtClean="0"/>
              <a:t>in </a:t>
            </a:r>
            <a:r>
              <a:rPr lang="en-US" smtClean="0"/>
              <a:t>mind</a:t>
            </a:r>
            <a:endParaRPr lang="en-US" dirty="0" smtClean="0"/>
          </a:p>
          <a:p>
            <a:pPr lvl="1">
              <a:buFont typeface="Arial" panose="020B0604020202020204" pitchFamily="34" charset="0"/>
              <a:buChar char="•"/>
            </a:pPr>
            <a:r>
              <a:rPr lang="en-US" dirty="0" smtClean="0"/>
              <a:t>There are many resources to explain the course building process </a:t>
            </a:r>
          </a:p>
          <a:p>
            <a:pPr lvl="1">
              <a:buFont typeface="Arial" panose="020B0604020202020204" pitchFamily="34" charset="0"/>
              <a:buChar char="•"/>
            </a:pPr>
            <a:r>
              <a:rPr lang="en-US" dirty="0" smtClean="0"/>
              <a:t>GIFT has a number of features that make it a good tool to use to run experiments</a:t>
            </a:r>
            <a:endParaRPr lang="en-US" dirty="0"/>
          </a:p>
          <a:p>
            <a:endParaRPr lang="en-US" dirty="0"/>
          </a:p>
        </p:txBody>
      </p:sp>
    </p:spTree>
    <p:extLst>
      <p:ext uri="{BB962C8B-B14F-4D97-AF65-F5344CB8AC3E}">
        <p14:creationId xmlns:p14="http://schemas.microsoft.com/office/powerpoint/2010/main" val="102887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180" y="152400"/>
            <a:ext cx="7416800" cy="533400"/>
          </a:xfrm>
        </p:spPr>
        <p:txBody>
          <a:bodyPr>
            <a:normAutofit fontScale="90000"/>
          </a:bodyPr>
          <a:lstStyle/>
          <a:p>
            <a:r>
              <a:rPr lang="en-US" sz="2200" dirty="0"/>
              <a:t>Why should a Research Psychologist use GIFT?</a:t>
            </a:r>
          </a:p>
        </p:txBody>
      </p:sp>
      <p:sp>
        <p:nvSpPr>
          <p:cNvPr id="3" name="Text Placeholder 2"/>
          <p:cNvSpPr>
            <a:spLocks noGrp="1"/>
          </p:cNvSpPr>
          <p:nvPr>
            <p:ph idx="1"/>
          </p:nvPr>
        </p:nvSpPr>
        <p:spPr/>
        <p:txBody>
          <a:bodyPr/>
          <a:lstStyle/>
          <a:p>
            <a:pPr marL="342900" indent="-342900" eaLnBrk="0" hangingPunct="0">
              <a:lnSpc>
                <a:spcPct val="100000"/>
              </a:lnSpc>
              <a:spcBef>
                <a:spcPct val="20000"/>
              </a:spcBef>
              <a:spcAft>
                <a:spcPct val="0"/>
              </a:spcAft>
              <a:buFontTx/>
              <a:buChar char="•"/>
              <a:defRPr/>
            </a:pPr>
            <a:r>
              <a:rPr lang="en-US" sz="1800" b="1" kern="0" dirty="0"/>
              <a:t>Advantages of Using GIFT in Psychology Research</a:t>
            </a:r>
          </a:p>
          <a:p>
            <a:pPr lvl="1" eaLnBrk="0" fontAlgn="base" hangingPunct="0">
              <a:lnSpc>
                <a:spcPct val="100000"/>
              </a:lnSpc>
              <a:spcBef>
                <a:spcPct val="20000"/>
              </a:spcBef>
              <a:spcAft>
                <a:spcPct val="0"/>
              </a:spcAft>
              <a:buFont typeface="Arial" panose="020B0604020202020204" pitchFamily="34" charset="0"/>
              <a:buChar char="•"/>
              <a:defRPr/>
            </a:pPr>
            <a:r>
              <a:rPr lang="en-US" sz="1800" kern="0" dirty="0" smtClean="0"/>
              <a:t>Does not require knowledge of computer science or computer programming</a:t>
            </a:r>
          </a:p>
          <a:p>
            <a:pPr lvl="1" eaLnBrk="0" fontAlgn="base" hangingPunct="0">
              <a:lnSpc>
                <a:spcPct val="100000"/>
              </a:lnSpc>
              <a:spcBef>
                <a:spcPct val="20000"/>
              </a:spcBef>
              <a:spcAft>
                <a:spcPct val="0"/>
              </a:spcAft>
              <a:buFont typeface="Arial" panose="020B0604020202020204" pitchFamily="34" charset="0"/>
              <a:buChar char="•"/>
              <a:defRPr/>
            </a:pPr>
            <a:r>
              <a:rPr lang="en-US" sz="1800" kern="0" dirty="0" smtClean="0"/>
              <a:t>Provides an automated experiment process; do not need multiple research assistants to run an experiment</a:t>
            </a:r>
          </a:p>
          <a:p>
            <a:pPr lvl="1" eaLnBrk="0" fontAlgn="base" hangingPunct="0">
              <a:lnSpc>
                <a:spcPct val="100000"/>
              </a:lnSpc>
              <a:spcBef>
                <a:spcPct val="20000"/>
              </a:spcBef>
              <a:spcAft>
                <a:spcPct val="0"/>
              </a:spcAft>
              <a:buFont typeface="Arial" panose="020B0604020202020204" pitchFamily="34" charset="0"/>
              <a:buChar char="•"/>
              <a:defRPr/>
            </a:pPr>
            <a:r>
              <a:rPr lang="en-US" sz="1800" kern="0" dirty="0" smtClean="0"/>
              <a:t>Has a Cloud version which can be used for a seamless online study which does not require anything to be downloaded to the participant’s computer</a:t>
            </a:r>
          </a:p>
          <a:p>
            <a:pPr lvl="1" eaLnBrk="0" fontAlgn="base" hangingPunct="0">
              <a:lnSpc>
                <a:spcPct val="100000"/>
              </a:lnSpc>
              <a:spcBef>
                <a:spcPct val="20000"/>
              </a:spcBef>
              <a:spcAft>
                <a:spcPct val="0"/>
              </a:spcAft>
              <a:buFont typeface="Arial" panose="020B0604020202020204" pitchFamily="34" charset="0"/>
              <a:buChar char="•"/>
              <a:defRPr/>
            </a:pPr>
            <a:r>
              <a:rPr lang="en-US" sz="1800" kern="0" dirty="0" smtClean="0"/>
              <a:t>Course and survey authoring tools have many features</a:t>
            </a:r>
          </a:p>
          <a:p>
            <a:pPr lvl="1" eaLnBrk="0" fontAlgn="base" hangingPunct="0">
              <a:lnSpc>
                <a:spcPct val="100000"/>
              </a:lnSpc>
              <a:spcBef>
                <a:spcPct val="20000"/>
              </a:spcBef>
              <a:spcAft>
                <a:spcPct val="0"/>
              </a:spcAft>
              <a:buFont typeface="Arial" panose="020B0604020202020204" pitchFamily="34" charset="0"/>
              <a:buChar char="•"/>
              <a:defRPr/>
            </a:pPr>
            <a:r>
              <a:rPr lang="en-US" sz="1800" kern="0" dirty="0" smtClean="0"/>
              <a:t>Data can be exported to be viewed in Excel and/or SPSS</a:t>
            </a:r>
          </a:p>
          <a:p>
            <a:pPr lvl="1" eaLnBrk="0" fontAlgn="base" hangingPunct="0">
              <a:lnSpc>
                <a:spcPct val="100000"/>
              </a:lnSpc>
              <a:spcBef>
                <a:spcPct val="20000"/>
              </a:spcBef>
              <a:spcAft>
                <a:spcPct val="0"/>
              </a:spcAft>
              <a:buFont typeface="Arial" panose="020B0604020202020204" pitchFamily="34" charset="0"/>
              <a:buChar char="•"/>
              <a:defRPr/>
            </a:pPr>
            <a:endParaRPr lang="en-US" sz="1800" kern="0" dirty="0" smtClean="0"/>
          </a:p>
          <a:p>
            <a:endParaRPr lang="en-US" dirty="0"/>
          </a:p>
        </p:txBody>
      </p:sp>
    </p:spTree>
    <p:extLst>
      <p:ext uri="{BB962C8B-B14F-4D97-AF65-F5344CB8AC3E}">
        <p14:creationId xmlns:p14="http://schemas.microsoft.com/office/powerpoint/2010/main" val="354761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153" y="152400"/>
            <a:ext cx="9957847" cy="533400"/>
          </a:xfrm>
        </p:spPr>
        <p:txBody>
          <a:bodyPr/>
          <a:lstStyle/>
          <a:p>
            <a:r>
              <a:rPr lang="en-US" dirty="0" smtClean="0"/>
              <a:t>CREATING AN EXPERIMENT IN GIFT</a:t>
            </a:r>
            <a:endParaRPr lang="en-US" dirty="0"/>
          </a:p>
        </p:txBody>
      </p:sp>
      <p:sp>
        <p:nvSpPr>
          <p:cNvPr id="3" name="Text Placeholder 2"/>
          <p:cNvSpPr>
            <a:spLocks noGrp="1"/>
          </p:cNvSpPr>
          <p:nvPr>
            <p:ph idx="1"/>
          </p:nvPr>
        </p:nvSpPr>
        <p:spPr/>
        <p:txBody>
          <a:bodyPr/>
          <a:lstStyle/>
          <a:p>
            <a:pPr marL="457200" indent="-457200">
              <a:buFont typeface="Arial" panose="020B0604020202020204" pitchFamily="34" charset="0"/>
              <a:buChar char="•"/>
            </a:pPr>
            <a:r>
              <a:rPr lang="en-US" dirty="0"/>
              <a:t>Creating a Course/Using the Course Authoring </a:t>
            </a:r>
            <a:r>
              <a:rPr lang="en-US" dirty="0" smtClean="0"/>
              <a:t>Tool</a:t>
            </a:r>
          </a:p>
          <a:p>
            <a:pPr marL="457200" indent="-457200">
              <a:buFont typeface="Arial" panose="020B0604020202020204" pitchFamily="34" charset="0"/>
              <a:buChar char="•"/>
            </a:pPr>
            <a:r>
              <a:rPr lang="en-US" dirty="0"/>
              <a:t>Slide Show Object vs. PowerPoint Object</a:t>
            </a:r>
          </a:p>
          <a:p>
            <a:pPr marL="457200" indent="-457200">
              <a:buFont typeface="Arial" panose="020B0604020202020204" pitchFamily="34" charset="0"/>
              <a:buChar char="•"/>
            </a:pPr>
            <a:r>
              <a:rPr lang="en-US" dirty="0"/>
              <a:t>Survey vs. Question Bank</a:t>
            </a:r>
          </a:p>
        </p:txBody>
      </p:sp>
    </p:spTree>
    <p:extLst>
      <p:ext uri="{BB962C8B-B14F-4D97-AF65-F5344CB8AC3E}">
        <p14:creationId xmlns:p14="http://schemas.microsoft.com/office/powerpoint/2010/main" val="1571974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674" y="152400"/>
            <a:ext cx="7416800" cy="533400"/>
          </a:xfrm>
        </p:spPr>
        <p:txBody>
          <a:bodyPr/>
          <a:lstStyle/>
          <a:p>
            <a:r>
              <a:rPr lang="en-US" dirty="0" smtClean="0"/>
              <a:t>CREATING A COURSE</a:t>
            </a:r>
            <a:endParaRPr lang="en-US" dirty="0"/>
          </a:p>
        </p:txBody>
      </p:sp>
      <p:sp>
        <p:nvSpPr>
          <p:cNvPr id="3" name="Text Placeholder 2"/>
          <p:cNvSpPr>
            <a:spLocks noGrp="1"/>
          </p:cNvSpPr>
          <p:nvPr>
            <p:ph idx="1"/>
          </p:nvPr>
        </p:nvSpPr>
        <p:spPr/>
        <p:txBody>
          <a:bodyPr/>
          <a:lstStyle/>
          <a:p>
            <a:pPr marL="457200" indent="-457200">
              <a:buFont typeface="Arial" panose="020B0604020202020204" pitchFamily="34" charset="0"/>
              <a:buChar char="•"/>
            </a:pPr>
            <a:r>
              <a:rPr lang="en-US" dirty="0" smtClean="0"/>
              <a:t>The first step in creating an experiment is to create a GIFT course.</a:t>
            </a:r>
          </a:p>
          <a:p>
            <a:pPr marL="457200" indent="-457200">
              <a:buFont typeface="Arial" panose="020B0604020202020204" pitchFamily="34" charset="0"/>
              <a:buChar char="•"/>
            </a:pPr>
            <a:r>
              <a:rPr lang="en-US" dirty="0" smtClean="0"/>
              <a:t>The course authoring tool has a drag and drop interface.</a:t>
            </a:r>
          </a:p>
          <a:p>
            <a:pPr marL="457200" indent="-457200">
              <a:buFont typeface="Arial" panose="020B0604020202020204" pitchFamily="34" charset="0"/>
              <a:buChar char="•"/>
            </a:pPr>
            <a:r>
              <a:rPr lang="en-US" dirty="0" smtClean="0"/>
              <a:t>Course Objects from the left side of the screen are dragged to the right side of the screen, which is called the Courseflow.</a:t>
            </a:r>
          </a:p>
          <a:p>
            <a:pPr marL="457200" indent="-457200">
              <a:buFont typeface="Arial" panose="020B0604020202020204" pitchFamily="34" charset="0"/>
              <a:buChar char="•"/>
            </a:pPr>
            <a:r>
              <a:rPr lang="en-US" dirty="0" smtClean="0"/>
              <a:t>Many different types of Course Objects can be utilized within the course.</a:t>
            </a:r>
          </a:p>
          <a:p>
            <a:pPr marL="457200" indent="-457200">
              <a:buFont typeface="Arial" panose="020B0604020202020204" pitchFamily="34" charset="0"/>
              <a:buChar char="•"/>
            </a:pPr>
            <a:r>
              <a:rPr lang="en-US" dirty="0" smtClean="0"/>
              <a:t>Surveys and Questionnaires can also be authored.</a:t>
            </a:r>
          </a:p>
        </p:txBody>
      </p:sp>
    </p:spTree>
    <p:extLst>
      <p:ext uri="{BB962C8B-B14F-4D97-AF65-F5344CB8AC3E}">
        <p14:creationId xmlns:p14="http://schemas.microsoft.com/office/powerpoint/2010/main" val="1514211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384" y="152400"/>
            <a:ext cx="7416800" cy="533400"/>
          </a:xfrm>
        </p:spPr>
        <p:txBody>
          <a:bodyPr/>
          <a:lstStyle/>
          <a:p>
            <a:r>
              <a:rPr lang="en-US" dirty="0" smtClean="0"/>
              <a:t>CREATING A COURSE</a:t>
            </a:r>
            <a:endParaRPr lang="en-US" dirty="0"/>
          </a:p>
        </p:txBody>
      </p:sp>
      <p:sp>
        <p:nvSpPr>
          <p:cNvPr id="3" name="Text Placeholder 2"/>
          <p:cNvSpPr>
            <a:spLocks noGrp="1"/>
          </p:cNvSpPr>
          <p:nvPr>
            <p:ph idx="1"/>
          </p:nvPr>
        </p:nvSpPr>
        <p:spPr/>
        <p:txBody>
          <a:bodyPr/>
          <a:lstStyle/>
          <a:p>
            <a:pPr algn="ctr"/>
            <a:r>
              <a:rPr lang="en-US" dirty="0" smtClean="0"/>
              <a:t>GIFT Course Authoring Tool</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sz="2000" dirty="0" smtClean="0"/>
          </a:p>
          <a:p>
            <a:pPr algn="ctr"/>
            <a:endParaRPr lang="en-US" sz="1700" dirty="0"/>
          </a:p>
          <a:p>
            <a:pPr algn="ctr"/>
            <a:r>
              <a:rPr lang="en-US" sz="1700" dirty="0" smtClean="0"/>
              <a:t>Course Objects are on the left; The Courseflow in the center; Selected item properties are on the right.</a:t>
            </a:r>
            <a:endParaRPr lang="en-US" sz="17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01579" y="1649417"/>
            <a:ext cx="8670235" cy="4126727"/>
          </a:xfrm>
          <a:prstGeom prst="rect">
            <a:avLst/>
          </a:prstGeom>
        </p:spPr>
      </p:pic>
    </p:spTree>
    <p:extLst>
      <p:ext uri="{BB962C8B-B14F-4D97-AF65-F5344CB8AC3E}">
        <p14:creationId xmlns:p14="http://schemas.microsoft.com/office/powerpoint/2010/main" val="2756847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809" y="152400"/>
            <a:ext cx="7416800" cy="533400"/>
          </a:xfrm>
        </p:spPr>
        <p:txBody>
          <a:bodyPr/>
          <a:lstStyle/>
          <a:p>
            <a:r>
              <a:rPr lang="en-US" dirty="0" smtClean="0"/>
              <a:t>CREATING A COURSE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Relevant Course Objects Include:</a:t>
            </a:r>
          </a:p>
          <a:p>
            <a:pPr lvl="1">
              <a:buFont typeface="Arial" panose="020B0604020202020204" pitchFamily="34" charset="0"/>
              <a:buChar char="•"/>
            </a:pPr>
            <a:r>
              <a:rPr lang="en-US" dirty="0" smtClean="0"/>
              <a:t>PDFs</a:t>
            </a:r>
          </a:p>
          <a:p>
            <a:pPr lvl="1">
              <a:buFont typeface="Arial" panose="020B0604020202020204" pitchFamily="34" charset="0"/>
              <a:buChar char="•"/>
            </a:pPr>
            <a:r>
              <a:rPr lang="en-US" dirty="0" smtClean="0"/>
              <a:t>Surveys</a:t>
            </a:r>
          </a:p>
          <a:p>
            <a:pPr lvl="1">
              <a:buFont typeface="Arial" panose="020B0604020202020204" pitchFamily="34" charset="0"/>
              <a:buChar char="•"/>
            </a:pPr>
            <a:r>
              <a:rPr lang="en-US" dirty="0" smtClean="0"/>
              <a:t>Question Banks</a:t>
            </a:r>
          </a:p>
          <a:p>
            <a:pPr lvl="1">
              <a:buFont typeface="Arial" panose="020B0604020202020204" pitchFamily="34" charset="0"/>
              <a:buChar char="•"/>
            </a:pPr>
            <a:r>
              <a:rPr lang="en-US" dirty="0" smtClean="0"/>
              <a:t>PowerPoints</a:t>
            </a:r>
          </a:p>
          <a:p>
            <a:pPr lvl="1">
              <a:buFont typeface="Arial" panose="020B0604020202020204" pitchFamily="34" charset="0"/>
              <a:buChar char="•"/>
            </a:pPr>
            <a:r>
              <a:rPr lang="en-US" dirty="0" smtClean="0"/>
              <a:t>Slide Shows</a:t>
            </a:r>
          </a:p>
          <a:p>
            <a:pPr lvl="1">
              <a:buFont typeface="Arial" panose="020B0604020202020204" pitchFamily="34" charset="0"/>
              <a:buChar char="•"/>
            </a:pPr>
            <a:r>
              <a:rPr lang="en-US" dirty="0" smtClean="0"/>
              <a:t>Authored Branching</a:t>
            </a:r>
          </a:p>
          <a:p>
            <a:pPr lvl="1">
              <a:buFont typeface="Arial" panose="020B0604020202020204" pitchFamily="34" charset="0"/>
              <a:buChar char="•"/>
            </a:pPr>
            <a:r>
              <a:rPr lang="en-US" dirty="0" smtClean="0"/>
              <a:t>Local Webpage</a:t>
            </a:r>
          </a:p>
          <a:p>
            <a:pPr lvl="1">
              <a:buFont typeface="Arial" panose="020B0604020202020204" pitchFamily="34" charset="0"/>
              <a:buChar char="•"/>
            </a:pPr>
            <a:r>
              <a:rPr lang="en-US" dirty="0" smtClean="0"/>
              <a:t>Web Address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38007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UNCLASSIFIED">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A46977321142AE1EEB53B775F12D" ma:contentTypeVersion="4" ma:contentTypeDescription="Create a new document." ma:contentTypeScope="" ma:versionID="84d380c9fd83b71b7326a681dc79f579">
  <xsd:schema xmlns:xsd="http://www.w3.org/2001/XMLSchema" xmlns:xs="http://www.w3.org/2001/XMLSchema" xmlns:p="http://schemas.microsoft.com/office/2006/metadata/properties" xmlns:ns2="acac29aa-e5c3-4573-8377-ca616f47fbaf" targetNamespace="http://schemas.microsoft.com/office/2006/metadata/properties" ma:root="true" ma:fieldsID="dd328399aea238c8153126e91a2e0bb5" ns2:_="">
    <xsd:import namespace="acac29aa-e5c3-4573-8377-ca616f47f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c29aa-e5c3-4573-8377-ca616f47f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E53275-47C5-4A90-8259-CBD150E3CEE7}"/>
</file>

<file path=customXml/itemProps2.xml><?xml version="1.0" encoding="utf-8"?>
<ds:datastoreItem xmlns:ds="http://schemas.openxmlformats.org/officeDocument/2006/customXml" ds:itemID="{613FA5FF-2111-4E01-9BF6-3626FF06C57A}">
  <ds:schemaRefs>
    <ds:schemaRef ds:uri="http://schemas.microsoft.com/sharepoint/v3/contenttype/forms"/>
  </ds:schemaRefs>
</ds:datastoreItem>
</file>

<file path=customXml/itemProps3.xml><?xml version="1.0" encoding="utf-8"?>
<ds:datastoreItem xmlns:ds="http://schemas.openxmlformats.org/officeDocument/2006/customXml" ds:itemID="{18FEFD74-9FBC-4157-8802-AFD8EC757C9F}">
  <ds:schemaRefs>
    <ds:schemaRef ds:uri="http://purl.org/dc/elements/1.1/"/>
    <ds:schemaRef ds:uri="2c061caa-ac96-4ed1-b74a-abb1169dd94c"/>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8acc76ce-4927-4c10-947a-54b615abcc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3436</TotalTime>
  <Words>1730</Words>
  <Application>Microsoft Office PowerPoint</Application>
  <PresentationFormat>Widescreen</PresentationFormat>
  <Paragraphs>274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Arial Bold</vt:lpstr>
      <vt:lpstr>Calibri</vt:lpstr>
      <vt:lpstr>Times New Roman</vt:lpstr>
      <vt:lpstr>3_UNCLASSIFIED</vt:lpstr>
      <vt:lpstr>PowerPoint Presentation</vt:lpstr>
      <vt:lpstr>Outline</vt:lpstr>
      <vt:lpstr>DON’T PANIC</vt:lpstr>
      <vt:lpstr>DON’T PANIC</vt:lpstr>
      <vt:lpstr>Why should a Research Psychologist use GIFT?</vt:lpstr>
      <vt:lpstr>CREATING AN EXPERIMENT IN GIFT</vt:lpstr>
      <vt:lpstr>CREATING A COURSE</vt:lpstr>
      <vt:lpstr>CREATING A COURSE</vt:lpstr>
      <vt:lpstr>CREATING A COURSE</vt:lpstr>
      <vt:lpstr>PowerPoint Object VS SLIDE SHOW OBJECT </vt:lpstr>
      <vt:lpstr>POWERPOINT OBJECT VS SLIDE SHOW OBJECT</vt:lpstr>
      <vt:lpstr>Survey vs. Question Bank </vt:lpstr>
      <vt:lpstr>Survey vs. Question Bank</vt:lpstr>
      <vt:lpstr>Survey vs. Question Bank</vt:lpstr>
      <vt:lpstr>IMPORTANT DECISIONS</vt:lpstr>
      <vt:lpstr>CLOUD VS. DESKTOP</vt:lpstr>
      <vt:lpstr>CLOUD VS. DESKtoP</vt:lpstr>
      <vt:lpstr>PUBLISHED Experiment VS. GIFt COURSE</vt:lpstr>
      <vt:lpstr>PUBLISHED Experiment VS. GIFt COURSE</vt:lpstr>
      <vt:lpstr>EXPERIMENT COURSEFLOW AND AUTHORED BRANCHING</vt:lpstr>
      <vt:lpstr>EXPERIMENT COURSEFLOW AND AUTHORED BRANCHING</vt:lpstr>
      <vt:lpstr>PowerPoint Presentation</vt:lpstr>
      <vt:lpstr>EXPERIMENT COURSEFLOW AND AUTHORED BRANCHING</vt:lpstr>
      <vt:lpstr>RUNNING YOUR EXPERIMENT IN GIFT</vt:lpstr>
      <vt:lpstr>RUNNING YOUR EXPERIMENT IN GIFT</vt:lpstr>
      <vt:lpstr>RUNNING YOUR EXPERIMENT IN GIFT</vt:lpstr>
      <vt:lpstr>RUNNING your EXPERIMENT IN GIFT</vt:lpstr>
      <vt:lpstr>Updates to GIFT that are Relevant to Experimenters</vt:lpstr>
      <vt:lpstr>RECOMMENDATIONS/POTENTIAL IMPROVEMENTS</vt:lpstr>
      <vt:lpstr>CONCLUSIONS/LOOKING AHEAD</vt:lpstr>
      <vt:lpstr>Acknowledgements</vt:lpstr>
      <vt:lpstr>Questions</vt:lpstr>
      <vt:lpstr>REFERENCES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Anne Sinatra</cp:lastModifiedBy>
  <cp:revision>298</cp:revision>
  <cp:lastPrinted>2019-05-14T17:08:04Z</cp:lastPrinted>
  <dcterms:created xsi:type="dcterms:W3CDTF">2016-09-22T11:21:33Z</dcterms:created>
  <dcterms:modified xsi:type="dcterms:W3CDTF">2020-05-28T13:12:10Z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0x0101001284A46977321142AE1EEB53B775F12D</vt:lpwstr>
  </property>
  <property fmtid="{D5CDD505-2E9C-101B-9397-08002B2CF9AE}" pid="4" name="WorkflowChangePath">
    <vt:lpwstr>fa62ed53-5d34-4242-83f6-2fedcb8fc24a,5;fa62ed53-5d34-4242-83f6-2fedcb8fc24a,7;fa62ed53-5d34-4242-83f6-2fedcb8fc24a,2;fa62ed53-5d34-4242-83f6-2fedcb8fc24a,4;dfd8c1a5-7e80-402e-bbd4-d70f76979df3,2;dfd8c1a5-7e80-402e-bbd4-d70f76979df3,4;</vt:lpwstr>
  </property>
</Properties>
</file>