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media/image24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87" r:id="rId4"/>
    <p:sldMasterId id="2147484216" r:id="rId5"/>
    <p:sldMasterId id="2147484224" r:id="rId6"/>
    <p:sldMasterId id="2147484232" r:id="rId7"/>
    <p:sldMasterId id="2147484241" r:id="rId8"/>
    <p:sldMasterId id="2147484249" r:id="rId9"/>
  </p:sldMasterIdLst>
  <p:notesMasterIdLst>
    <p:notesMasterId r:id="rId38"/>
  </p:notesMasterIdLst>
  <p:handoutMasterIdLst>
    <p:handoutMasterId r:id="rId39"/>
  </p:handoutMasterIdLst>
  <p:sldIdLst>
    <p:sldId id="299" r:id="rId10"/>
    <p:sldId id="332" r:id="rId11"/>
    <p:sldId id="300" r:id="rId12"/>
    <p:sldId id="310" r:id="rId13"/>
    <p:sldId id="308" r:id="rId14"/>
    <p:sldId id="327" r:id="rId15"/>
    <p:sldId id="331" r:id="rId16"/>
    <p:sldId id="311" r:id="rId17"/>
    <p:sldId id="314" r:id="rId18"/>
    <p:sldId id="315" r:id="rId19"/>
    <p:sldId id="312" r:id="rId20"/>
    <p:sldId id="318" r:id="rId21"/>
    <p:sldId id="319" r:id="rId22"/>
    <p:sldId id="320" r:id="rId23"/>
    <p:sldId id="313" r:id="rId24"/>
    <p:sldId id="301" r:id="rId25"/>
    <p:sldId id="316" r:id="rId26"/>
    <p:sldId id="321" r:id="rId27"/>
    <p:sldId id="322" r:id="rId28"/>
    <p:sldId id="323" r:id="rId29"/>
    <p:sldId id="324" r:id="rId30"/>
    <p:sldId id="325" r:id="rId31"/>
    <p:sldId id="317" r:id="rId32"/>
    <p:sldId id="326" r:id="rId33"/>
    <p:sldId id="329" r:id="rId34"/>
    <p:sldId id="328" r:id="rId35"/>
    <p:sldId id="305" r:id="rId36"/>
    <p:sldId id="330" r:id="rId37"/>
  </p:sldIdLst>
  <p:sldSz cx="12192000" cy="6858000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86DF"/>
    <a:srgbClr val="5279DC"/>
    <a:srgbClr val="898989"/>
    <a:srgbClr val="DBDCD8"/>
    <a:srgbClr val="82786F"/>
    <a:srgbClr val="32362C"/>
    <a:srgbClr val="45473E"/>
    <a:srgbClr val="3B4324"/>
    <a:srgbClr val="D8D8D8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385" autoAdjust="0"/>
  </p:normalViewPr>
  <p:slideViewPr>
    <p:cSldViewPr snapToGrid="0">
      <p:cViewPr>
        <p:scale>
          <a:sx n="50" d="100"/>
          <a:sy n="50" d="100"/>
        </p:scale>
        <p:origin x="1212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222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82742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5" y="0"/>
            <a:ext cx="2982742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16C31D-1C22-F84A-A7B5-6952EF1AE403}" type="datetimeFigureOut">
              <a:rPr lang="en-US" altLang="en-US"/>
              <a:pPr/>
              <a:t>5/16/2019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5"/>
            <a:ext cx="2982742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5" y="8829675"/>
            <a:ext cx="2982742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9AB6B5-BF0B-064C-A88E-36E4B2A825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1585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82742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15" y="0"/>
            <a:ext cx="2982742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38D594-1B45-0D47-8F23-AED13F1D19BA}" type="datetimeFigureOut">
              <a:rPr lang="en-US" altLang="en-US"/>
              <a:pPr/>
              <a:t>5/16/2019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5" y="4416429"/>
            <a:ext cx="5504204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675"/>
            <a:ext cx="2982742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15" y="8829675"/>
            <a:ext cx="2982742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2944A4-BE83-F140-9F51-6CC3B6D54F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306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</a:t>
            </a:r>
            <a:r>
              <a:rPr lang="en-US" baseline="0" dirty="0" smtClean="0"/>
              <a:t> open, modular architecture that is extensible, interoperable and platform </a:t>
            </a:r>
            <a:r>
              <a:rPr lang="en-US" baseline="0" dirty="0" err="1" smtClean="0"/>
              <a:t>indepedent</a:t>
            </a:r>
            <a:r>
              <a:rPr lang="en-US" baseline="0" dirty="0" smtClean="0"/>
              <a:t> supporting 3</a:t>
            </a:r>
            <a:r>
              <a:rPr lang="en-US" baseline="30000" dirty="0" smtClean="0"/>
              <a:t>rd</a:t>
            </a:r>
            <a:r>
              <a:rPr lang="en-US" baseline="0" dirty="0" smtClean="0"/>
              <a:t> party development in a community of practice.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74044-705B-4BA9-9528-EF24541C28D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16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Automated </a:t>
            </a:r>
            <a:r>
              <a:rPr lang="en-US" b="1" u="sng" dirty="0" smtClean="0"/>
              <a:t>Team</a:t>
            </a:r>
            <a:r>
              <a:rPr lang="en-US" dirty="0" smtClean="0"/>
              <a:t> Measurement/Assessment/Diagnosis across LVC and Cognitive/Affective/Psychomotor Dimensions</a:t>
            </a:r>
            <a:endParaRPr lang="en-US" sz="2000" dirty="0" smtClean="0"/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Task Work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Team Work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Individualized Measures and Assessment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Desired Library of Generalizable Measures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Communication and Natural Language Dependencies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Epistemic Network Analyses (Shaffer, Univ. of Wisconsin)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Intelligent Team Coaching and After Action 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Adaptive Sequencing and Resource/Content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Mobile/AR Interfacing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944A4-BE83-F140-9F51-6CC3B6D54F49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786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Automated </a:t>
            </a:r>
            <a:r>
              <a:rPr lang="en-US" b="1" u="sng" dirty="0" smtClean="0"/>
              <a:t>Team</a:t>
            </a:r>
            <a:r>
              <a:rPr lang="en-US" dirty="0" smtClean="0"/>
              <a:t> Measurement/Assessment/Diagnosis across LVC and Cognitive/Affective/Psychomotor Dimensions</a:t>
            </a:r>
            <a:endParaRPr lang="en-US" sz="2000" dirty="0" smtClean="0"/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Task Work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Team Work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Individualized Measures and Assessment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Desired Library of Generalizable Measures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Communication and Natural Language Dependencies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Epistemic Network Analyses (Shaffer, Univ. of Wisconsin)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Intelligent Team Coaching and After Action 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Adaptive Sequencing and Resource/Content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Mobile/AR Interfacing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944A4-BE83-F140-9F51-6CC3B6D54F49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751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944A4-BE83-F140-9F51-6CC3B6D54F49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533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5325"/>
            <a:ext cx="6197600" cy="3487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Aim and Trigger Squeeze: 6 Hz Sampling Rate</a:t>
            </a:r>
          </a:p>
          <a:p>
            <a:r>
              <a:rPr lang="en-US" dirty="0" smtClean="0"/>
              <a:t>Breathing Waveform: 18 Hz Sampling Rate</a:t>
            </a:r>
          </a:p>
          <a:p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Three metrics are assessed</a:t>
            </a:r>
          </a:p>
          <a:p>
            <a:pPr lvl="1"/>
            <a:r>
              <a:rPr lang="en-US" b="1" dirty="0" smtClean="0"/>
              <a:t>Trigger Squeeze</a:t>
            </a:r>
          </a:p>
          <a:p>
            <a:pPr lvl="1"/>
            <a:r>
              <a:rPr lang="en-US" b="1" dirty="0" smtClean="0"/>
              <a:t>Breathing</a:t>
            </a:r>
          </a:p>
          <a:p>
            <a:pPr lvl="1"/>
            <a:r>
              <a:rPr lang="en-US" b="1" dirty="0" smtClean="0"/>
              <a:t>Barrel Movement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While the shooter is aiming and firing at the target, GIFT receives real time data from EST and </a:t>
            </a:r>
            <a:r>
              <a:rPr lang="en-US" dirty="0" err="1" smtClean="0"/>
              <a:t>BioHarness</a:t>
            </a:r>
            <a:r>
              <a:rPr lang="en-US" dirty="0" smtClean="0"/>
              <a:t> sensor.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At conclusion of each shot, the raw data signals are analyzed and a single value is computed for each metric.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computed value for each metric is compared against threshold values derived from statistical analysis of data captured from the shots of expert marksmen.  Each metric is assessed as:</a:t>
            </a:r>
          </a:p>
          <a:p>
            <a:pPr lvl="1"/>
            <a:r>
              <a:rPr lang="en-US" b="1" dirty="0" smtClean="0"/>
              <a:t>Above Expectation</a:t>
            </a:r>
          </a:p>
          <a:p>
            <a:pPr lvl="1"/>
            <a:r>
              <a:rPr lang="en-US" b="1" dirty="0" smtClean="0"/>
              <a:t>At Expectation</a:t>
            </a:r>
          </a:p>
          <a:p>
            <a:pPr lvl="1"/>
            <a:r>
              <a:rPr lang="en-US" b="1" dirty="0" smtClean="0"/>
              <a:t>Below Expectation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74044-705B-4BA9-9528-EF24541C28D0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6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hite 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828800" y="6638559"/>
            <a:ext cx="853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8451" y="5376078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Name of Presenter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08451" y="5671677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Rank/Title of Presenter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08451" y="5967275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Organization of Presenter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08451" y="6487065"/>
            <a:ext cx="2685557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DD MMM YYYY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408451" y="2440244"/>
            <a:ext cx="103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>
                <a:solidFill>
                  <a:schemeClr val="tx1"/>
                </a:solidFill>
              </a:rPr>
              <a:t>U.S. ARMY </a:t>
            </a:r>
            <a:r>
              <a:rPr lang="en-US" sz="3200" dirty="0" smtClean="0">
                <a:solidFill>
                  <a:schemeClr val="tx1"/>
                </a:solidFill>
              </a:rPr>
              <a:t>COMBAT</a:t>
            </a:r>
            <a:r>
              <a:rPr lang="en-US" sz="3200" baseline="0" dirty="0" smtClean="0">
                <a:solidFill>
                  <a:schemeClr val="tx1"/>
                </a:solidFill>
              </a:rPr>
              <a:t> CAPABILITIES DEVELOPMENT COMMAND –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aseline="0" dirty="0" smtClean="0">
                <a:solidFill>
                  <a:schemeClr val="tx1"/>
                </a:solidFill>
              </a:rPr>
              <a:t>SOLDIER CENTER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08451" y="4379765"/>
            <a:ext cx="1032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 marL="0" indent="0">
              <a:lnSpc>
                <a:spcPts val="2000"/>
              </a:lnSpc>
              <a:defRPr lang="en-US"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SUBTITLE GOES HERE</a:t>
            </a:r>
            <a:endParaRPr lang="en-US" b="0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8984202" y="5495278"/>
            <a:ext cx="2663301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marL="0" indent="0" algn="ctr">
              <a:lnSpc>
                <a:spcPct val="100000"/>
              </a:lnSpc>
              <a:defRPr lang="en-US" sz="600" b="0" kern="1200" baseline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242490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589614" y="2286001"/>
            <a:ext cx="10982793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89614" y="3569974"/>
            <a:ext cx="10982793" cy="854075"/>
          </a:xfrm>
          <a:prstGeom prst="rect">
            <a:avLst/>
          </a:prstGeom>
        </p:spPr>
        <p:txBody>
          <a:bodyPr/>
          <a:lstStyle>
            <a:lvl1pPr>
              <a:defRPr sz="1800" b="0" baseline="0"/>
            </a:lvl1pPr>
          </a:lstStyle>
          <a:p>
            <a:pPr lvl="0"/>
            <a:r>
              <a:rPr lang="en-US" dirty="0" smtClean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71886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589614" y="1228725"/>
            <a:ext cx="10792917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0188" indent="-230188">
              <a:spcBef>
                <a:spcPts val="0"/>
              </a:spcBef>
              <a:buFont typeface="Arial" panose="020B0604020202020204" pitchFamily="34" charset="0"/>
              <a:buChar char="•"/>
              <a:defRPr sz="1800" b="1">
                <a:solidFill>
                  <a:schemeClr val="tx1"/>
                </a:solidFill>
              </a:defRPr>
            </a:lvl1pPr>
            <a:lvl2pPr marL="461963" indent="-233363"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  <a:lvl3pPr marL="684213" indent="-222250">
              <a:spcBef>
                <a:spcPts val="0"/>
              </a:spcBef>
              <a:spcAft>
                <a:spcPts val="1800"/>
              </a:spcAft>
              <a:defRPr sz="1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First level bullet</a:t>
            </a:r>
          </a:p>
          <a:p>
            <a:pPr lvl="1"/>
            <a:r>
              <a:rPr lang="en-US" noProof="0" dirty="0" smtClean="0"/>
              <a:t>Second level bullet</a:t>
            </a:r>
          </a:p>
          <a:p>
            <a:pPr lvl="2"/>
            <a:r>
              <a:rPr lang="en-US" noProof="0" dirty="0" smtClean="0"/>
              <a:t>Third level bullet</a:t>
            </a:r>
          </a:p>
          <a:p>
            <a:pPr lvl="0"/>
            <a:r>
              <a:rPr lang="en-US" noProof="0" dirty="0" smtClean="0"/>
              <a:t>First level bullet</a:t>
            </a:r>
          </a:p>
          <a:p>
            <a:pPr lvl="1"/>
            <a:r>
              <a:rPr lang="en-US" noProof="0" dirty="0" smtClean="0"/>
              <a:t>Second level bullet</a:t>
            </a:r>
          </a:p>
          <a:p>
            <a:pPr lvl="2"/>
            <a:r>
              <a:rPr lang="en-US" noProof="0" dirty="0" smtClean="0"/>
              <a:t>Third level bullet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923226" y="274640"/>
            <a:ext cx="792135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1159573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923226" y="274640"/>
            <a:ext cx="792135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3574471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White 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828800" y="6638559"/>
            <a:ext cx="853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1219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8451" y="5376078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Name of Presenter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08451" y="5671677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Rank/Title of Presenter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08451" y="5967275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Organization of Presenter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08451" y="6487065"/>
            <a:ext cx="2685557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DD MMM YYYY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408451" y="2440244"/>
            <a:ext cx="103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U.S. ARMY COMBAT</a:t>
            </a:r>
            <a:r>
              <a:rPr lang="en-US" sz="3200" baseline="0" dirty="0" smtClean="0">
                <a:solidFill>
                  <a:schemeClr val="tx1"/>
                </a:solidFill>
              </a:rPr>
              <a:t> CAPABILITIES DEVELOPMENT COMMAND –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aseline="0" dirty="0" smtClean="0">
                <a:solidFill>
                  <a:schemeClr val="tx1"/>
                </a:solidFill>
              </a:rPr>
              <a:t>SOLDIER CENTER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08451" y="4379765"/>
            <a:ext cx="1032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 marL="0" indent="0">
              <a:lnSpc>
                <a:spcPts val="2000"/>
              </a:lnSpc>
              <a:defRPr lang="en-US"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SUBTITLE GOES HERE</a:t>
            </a:r>
            <a:endParaRPr lang="en-US" b="0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8984202" y="5495278"/>
            <a:ext cx="2663301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marL="0" indent="0" algn="ctr">
              <a:lnSpc>
                <a:spcPct val="100000"/>
              </a:lnSpc>
              <a:defRPr lang="en-US" sz="600" b="0" kern="1200" baseline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756938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ck Cover Slide (FOR DIGITAL USE ONLY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828800" y="6638559"/>
            <a:ext cx="853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1219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08451" y="6487065"/>
            <a:ext cx="2685557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DD MMM YYYY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408451" y="2440244"/>
            <a:ext cx="103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U.S. ARMY COMBAT</a:t>
            </a:r>
            <a:r>
              <a:rPr lang="en-US" sz="3200" baseline="0" dirty="0" smtClean="0">
                <a:solidFill>
                  <a:schemeClr val="bg1"/>
                </a:solidFill>
              </a:rPr>
              <a:t> CAPABILITIES DEVELOPMENT COMMAND –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aseline="0" dirty="0" smtClean="0">
                <a:solidFill>
                  <a:schemeClr val="bg1"/>
                </a:solidFill>
              </a:rPr>
              <a:t>SOLDIER CENTER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08451" y="4379765"/>
            <a:ext cx="1032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 marL="0" indent="0">
              <a:lnSpc>
                <a:spcPts val="2000"/>
              </a:lnSpc>
              <a:defRPr lang="en-US" sz="20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SUBTITLE GOES HERE</a:t>
            </a:r>
            <a:endParaRPr lang="en-US" b="0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8451" y="5376078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Name of Presenter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08451" y="5671677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Rank/Title of Presenter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08451" y="5967275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Organization of Presenter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8984202" y="5495278"/>
            <a:ext cx="2663301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marL="0" indent="0" algn="ctr">
              <a:lnSpc>
                <a:spcPct val="100000"/>
              </a:lnSpc>
              <a:defRPr lang="en-US" sz="600" b="0" kern="1200" baseline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1387123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589614" y="2286001"/>
            <a:ext cx="10982793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89614" y="3569974"/>
            <a:ext cx="10982793" cy="854075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dirty="0" smtClean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105609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589614" y="1228725"/>
            <a:ext cx="10792917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0188" indent="-230188">
              <a:spcBef>
                <a:spcPts val="0"/>
              </a:spcBef>
              <a:buFont typeface="Arial" panose="020B0604020202020204" pitchFamily="34" charset="0"/>
              <a:buChar char="•"/>
              <a:defRPr sz="1800" b="1">
                <a:solidFill>
                  <a:schemeClr val="tx1"/>
                </a:solidFill>
              </a:defRPr>
            </a:lvl1pPr>
            <a:lvl2pPr marL="461963" indent="-233363"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  <a:lvl3pPr marL="684213" indent="-222250">
              <a:spcBef>
                <a:spcPts val="0"/>
              </a:spcBef>
              <a:spcAft>
                <a:spcPts val="1800"/>
              </a:spcAft>
              <a:defRPr sz="1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First level bullet</a:t>
            </a:r>
          </a:p>
          <a:p>
            <a:pPr lvl="1"/>
            <a:r>
              <a:rPr lang="en-US" noProof="0" dirty="0" smtClean="0"/>
              <a:t>Second level bullet</a:t>
            </a:r>
          </a:p>
          <a:p>
            <a:pPr lvl="2"/>
            <a:r>
              <a:rPr lang="en-US" noProof="0" dirty="0" smtClean="0"/>
              <a:t>Third level bullet</a:t>
            </a:r>
          </a:p>
          <a:p>
            <a:pPr lvl="0"/>
            <a:r>
              <a:rPr lang="en-US" noProof="0" dirty="0" smtClean="0"/>
              <a:t>First level bullet</a:t>
            </a:r>
          </a:p>
          <a:p>
            <a:pPr lvl="1"/>
            <a:r>
              <a:rPr lang="en-US" noProof="0" dirty="0" smtClean="0"/>
              <a:t>Second level bullet</a:t>
            </a:r>
          </a:p>
          <a:p>
            <a:pPr lvl="2"/>
            <a:r>
              <a:rPr lang="en-US" noProof="0" dirty="0" smtClean="0"/>
              <a:t>Third level bullet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923226" y="274640"/>
            <a:ext cx="792135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311344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923226" y="274640"/>
            <a:ext cx="792135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1832582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White 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828800" y="6638559"/>
            <a:ext cx="853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APPROVED</a:t>
            </a:r>
            <a:r>
              <a:rPr lang="en-US" sz="800" baseline="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FOR PUBLIC RELEASE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1219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APPROVED</a:t>
            </a:r>
            <a:r>
              <a:rPr lang="en-US" sz="800" baseline="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FOR PUBLIC RELEASE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8451" y="5376078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Name of Presenter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08451" y="5671677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Rank/Title of Presenter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08451" y="5967275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Organization of Presenter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08451" y="6487065"/>
            <a:ext cx="2685557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DD MMM YYYY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408451" y="2440244"/>
            <a:ext cx="103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U.S. ARMY COMBAT</a:t>
            </a:r>
            <a:r>
              <a:rPr lang="en-US" sz="3200" baseline="0" dirty="0" smtClean="0">
                <a:solidFill>
                  <a:schemeClr val="tx1"/>
                </a:solidFill>
              </a:rPr>
              <a:t> CAPABILITIES DEVELOPMENT COMMAND –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aseline="0" dirty="0" smtClean="0">
                <a:solidFill>
                  <a:schemeClr val="tx1"/>
                </a:solidFill>
              </a:rPr>
              <a:t>SOLDIER CENTER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08451" y="4379765"/>
            <a:ext cx="1032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 marL="0" indent="0">
              <a:lnSpc>
                <a:spcPts val="2000"/>
              </a:lnSpc>
              <a:defRPr lang="en-US"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SUBTITLE GOES HERE</a:t>
            </a:r>
            <a:endParaRPr lang="en-US" b="0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8984202" y="5495278"/>
            <a:ext cx="2663301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marL="0" indent="0" algn="ctr">
              <a:lnSpc>
                <a:spcPct val="100000"/>
              </a:lnSpc>
              <a:defRPr lang="en-US" sz="600" b="0" kern="1200" baseline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1992617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ck Cover Slide (FOR DIGITAL USE ONLY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828800" y="6638559"/>
            <a:ext cx="853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APPROVED FOR PUBLIC RELEASE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1219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APPROVED FOR PUBLIC RELEASE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08451" y="6487065"/>
            <a:ext cx="2685557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DD MMM YYYY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408451" y="2440244"/>
            <a:ext cx="103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U.S. ARMY COMBAT</a:t>
            </a:r>
            <a:r>
              <a:rPr lang="en-US" sz="3200" baseline="0" dirty="0" smtClean="0">
                <a:solidFill>
                  <a:schemeClr val="bg1"/>
                </a:solidFill>
              </a:rPr>
              <a:t> CAPABILITIES DEVELOPMENT COMMAND –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aseline="0" dirty="0" smtClean="0">
                <a:solidFill>
                  <a:schemeClr val="bg1"/>
                </a:solidFill>
              </a:rPr>
              <a:t>SOLDIER CENTER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08451" y="4379765"/>
            <a:ext cx="1032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 marL="0" indent="0">
              <a:lnSpc>
                <a:spcPts val="2000"/>
              </a:lnSpc>
              <a:defRPr lang="en-US" sz="20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SUBTITLE GOES HERE</a:t>
            </a:r>
            <a:endParaRPr lang="en-US" b="0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8451" y="5376078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Name of Presenter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08451" y="5671677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Rank/Title of Presenter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08451" y="5967275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Organization of Presenter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8984202" y="5495278"/>
            <a:ext cx="2663301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marL="0" indent="0" algn="ctr">
              <a:lnSpc>
                <a:spcPct val="100000"/>
              </a:lnSpc>
              <a:defRPr lang="en-US" sz="600" b="0" kern="1200" baseline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4250057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ck Cover Slide (FOR DIGITAL USE ONLY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828800" y="6638559"/>
            <a:ext cx="853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1219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ONLY//</a:t>
            </a:r>
            <a:r>
              <a:rPr lang="en-US" sz="800" b="0" dirty="0" smtClean="0">
                <a:solidFill>
                  <a:schemeClr val="accent4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DRAFT</a:t>
            </a: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//PRE-DECISIONAL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08451" y="6487065"/>
            <a:ext cx="2685557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DD MMM YYYY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408451" y="2440244"/>
            <a:ext cx="103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U.S. ARMY COMBAT</a:t>
            </a:r>
            <a:r>
              <a:rPr lang="en-US" sz="3200" baseline="0" dirty="0" smtClean="0">
                <a:solidFill>
                  <a:schemeClr val="bg1"/>
                </a:solidFill>
              </a:rPr>
              <a:t> CAPABILITIES DEVELOPMENT COMMAND –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aseline="0" dirty="0" smtClean="0">
                <a:solidFill>
                  <a:schemeClr val="bg1"/>
                </a:solidFill>
              </a:rPr>
              <a:t>SOLDIER CENTER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08451" y="4379765"/>
            <a:ext cx="1032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 marL="0" indent="0">
              <a:lnSpc>
                <a:spcPts val="2000"/>
              </a:lnSpc>
              <a:defRPr lang="en-US" sz="20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SUBTITLE GOES HERE</a:t>
            </a:r>
            <a:endParaRPr lang="en-US" b="0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8451" y="5376078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Name of Presenter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08451" y="5671677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Rank/Title of Presenter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08451" y="5967275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Organization of Presenter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8984202" y="5495278"/>
            <a:ext cx="2663301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marL="0" indent="0" algn="ctr">
              <a:lnSpc>
                <a:spcPct val="100000"/>
              </a:lnSpc>
              <a:defRPr lang="en-US" sz="600" b="0" kern="1200" baseline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928880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589614" y="2286001"/>
            <a:ext cx="10982793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89614" y="3569974"/>
            <a:ext cx="10982793" cy="854075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dirty="0" smtClean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14917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589614" y="1228725"/>
            <a:ext cx="10792917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0188" indent="-230188">
              <a:spcBef>
                <a:spcPts val="0"/>
              </a:spcBef>
              <a:buFont typeface="Arial" panose="020B0604020202020204" pitchFamily="34" charset="0"/>
              <a:buChar char="•"/>
              <a:defRPr sz="1800" b="1">
                <a:solidFill>
                  <a:schemeClr val="tx1"/>
                </a:solidFill>
              </a:defRPr>
            </a:lvl1pPr>
            <a:lvl2pPr marL="461963" indent="-233363"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  <a:lvl3pPr marL="684213" indent="-222250">
              <a:spcBef>
                <a:spcPts val="0"/>
              </a:spcBef>
              <a:spcAft>
                <a:spcPts val="1800"/>
              </a:spcAft>
              <a:defRPr sz="1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First level bullet</a:t>
            </a:r>
          </a:p>
          <a:p>
            <a:pPr lvl="1"/>
            <a:r>
              <a:rPr lang="en-US" noProof="0" dirty="0" smtClean="0"/>
              <a:t>Second level bullet</a:t>
            </a:r>
          </a:p>
          <a:p>
            <a:pPr lvl="2"/>
            <a:r>
              <a:rPr lang="en-US" noProof="0" dirty="0" smtClean="0"/>
              <a:t>Third level bullet</a:t>
            </a:r>
          </a:p>
          <a:p>
            <a:pPr lvl="0"/>
            <a:r>
              <a:rPr lang="en-US" noProof="0" dirty="0" smtClean="0"/>
              <a:t>First level bullet</a:t>
            </a:r>
          </a:p>
          <a:p>
            <a:pPr lvl="1"/>
            <a:r>
              <a:rPr lang="en-US" noProof="0" dirty="0" smtClean="0"/>
              <a:t>Second level bullet</a:t>
            </a:r>
          </a:p>
          <a:p>
            <a:pPr lvl="2"/>
            <a:r>
              <a:rPr lang="en-US" noProof="0" dirty="0" smtClean="0"/>
              <a:t>Third level bullet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923226" y="274640"/>
            <a:ext cx="792135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1011361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923226" y="274640"/>
            <a:ext cx="792135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3380452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hite 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828800" y="6638559"/>
            <a:ext cx="853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C0504D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UNCLASSIFIED//FOR OFFICIAL USE ONLY//</a:t>
            </a:r>
            <a:r>
              <a:rPr lang="en-US" sz="800" dirty="0">
                <a:solidFill>
                  <a:srgbClr val="4F81BD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DRAFT</a:t>
            </a:r>
            <a:r>
              <a:rPr lang="en-US" sz="800" dirty="0">
                <a:solidFill>
                  <a:srgbClr val="C0504D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//PRE-DECISIONAL</a:t>
            </a: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1219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C0504D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UNCLASSIFIED//FOR OFFICIAL USE ONLY//</a:t>
            </a:r>
            <a:r>
              <a:rPr lang="en-US" sz="800" dirty="0">
                <a:solidFill>
                  <a:srgbClr val="4F81BD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DRAFT</a:t>
            </a:r>
            <a:r>
              <a:rPr lang="en-US" sz="800" dirty="0">
                <a:solidFill>
                  <a:srgbClr val="C0504D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//PRE-DECISIONAL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8451" y="5376078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Name of Presenter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08451" y="5671677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Rank/Title of Presenter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08451" y="5967275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Organization of Presenter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08451" y="6487065"/>
            <a:ext cx="2685557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DD MMM YYYY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408451" y="2440244"/>
            <a:ext cx="103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Arial"/>
                <a:ea typeface="+mn-ea"/>
              </a:rPr>
              <a:t>U.S. ARMY COMBAT CAPABILITIES DEVELOPMENT COMMAND </a:t>
            </a:r>
            <a:r>
              <a:rPr lang="en-US" sz="3200" dirty="0" smtClean="0">
                <a:solidFill>
                  <a:prstClr val="black"/>
                </a:solidFill>
                <a:latin typeface="Arial"/>
                <a:ea typeface="+mn-ea"/>
              </a:rPr>
              <a:t>– SOLDIER </a:t>
            </a:r>
            <a:r>
              <a:rPr lang="en-US" sz="3200" dirty="0">
                <a:solidFill>
                  <a:prstClr val="black"/>
                </a:solidFill>
                <a:latin typeface="Arial"/>
                <a:ea typeface="+mn-ea"/>
              </a:rPr>
              <a:t>CENTER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08451" y="4379765"/>
            <a:ext cx="1032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 marL="0" indent="0">
              <a:lnSpc>
                <a:spcPts val="2000"/>
              </a:lnSpc>
              <a:defRPr lang="en-US"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SUBTITLE GOES HERE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8984202" y="5495278"/>
            <a:ext cx="2663301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marL="0" indent="0" algn="ctr">
              <a:lnSpc>
                <a:spcPct val="100000"/>
              </a:lnSpc>
              <a:defRPr lang="en-US" sz="600" b="0" kern="1200" baseline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DISTRIBUTION STATEMENT GOES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73A2E55-1E91-416A-9AD6-AC585B5715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51" y="363846"/>
            <a:ext cx="1194139" cy="15202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A5D2168-0428-4665-9098-B5F1F5E3A2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950" y="629512"/>
            <a:ext cx="2903553" cy="9835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6664CA0-3CD0-4E02-B6CE-E7842E01A1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547" y="492451"/>
            <a:ext cx="978160" cy="12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86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ck Cover Slide (FOR DIGITAL USE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04FEE8F-BC22-4FC4-9EDB-55ED8B477B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43950" y="635665"/>
            <a:ext cx="2903552" cy="973000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828800" y="6638559"/>
            <a:ext cx="853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C0504D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UNCLASSIFIED//FOR OFFICIAL USE ONLY//</a:t>
            </a:r>
            <a:r>
              <a:rPr lang="en-US" sz="800" dirty="0">
                <a:solidFill>
                  <a:srgbClr val="8064A2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DRAFT</a:t>
            </a:r>
            <a:r>
              <a:rPr lang="en-US" sz="800" dirty="0">
                <a:solidFill>
                  <a:srgbClr val="C0504D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//PRE-DECISIONAL</a:t>
            </a: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1219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C0504D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UNCLASSIFIED//FOR OFFICIAL USE ONLY//</a:t>
            </a:r>
            <a:r>
              <a:rPr lang="en-US" sz="800" dirty="0">
                <a:solidFill>
                  <a:srgbClr val="8064A2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DRAFT</a:t>
            </a:r>
            <a:r>
              <a:rPr lang="en-US" sz="800" dirty="0">
                <a:solidFill>
                  <a:srgbClr val="C0504D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//PRE-DECISIONAL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08451" y="6487065"/>
            <a:ext cx="2685557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DD MMM YYYY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408451" y="2440244"/>
            <a:ext cx="103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prstClr val="white"/>
                </a:solidFill>
                <a:latin typeface="Arial"/>
                <a:ea typeface="+mn-ea"/>
              </a:rPr>
              <a:t>U.S. ARMY COMBAT CAPABILITIES DEVELOPMENT COMMAND </a:t>
            </a:r>
            <a:r>
              <a:rPr lang="en-US" sz="3200" dirty="0" smtClean="0">
                <a:solidFill>
                  <a:prstClr val="white"/>
                </a:solidFill>
                <a:latin typeface="Arial"/>
                <a:ea typeface="+mn-ea"/>
              </a:rPr>
              <a:t>– SOLDIER </a:t>
            </a:r>
            <a:r>
              <a:rPr lang="en-US" sz="3200" dirty="0">
                <a:solidFill>
                  <a:prstClr val="white"/>
                </a:solidFill>
                <a:latin typeface="Arial"/>
                <a:ea typeface="+mn-ea"/>
              </a:rPr>
              <a:t>CENTER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08451" y="4379765"/>
            <a:ext cx="1032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 marL="0" indent="0">
              <a:lnSpc>
                <a:spcPts val="2000"/>
              </a:lnSpc>
              <a:defRPr lang="en-US" sz="20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SUBTITLE GOES HERE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8451" y="5376078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Name of Presenter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08451" y="5671677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Rank/Title of Presenter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08451" y="5967275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Organization of Presenter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8984202" y="5495278"/>
            <a:ext cx="2663301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marL="0" indent="0" algn="ctr">
              <a:lnSpc>
                <a:spcPct val="100000"/>
              </a:lnSpc>
              <a:defRPr lang="en-US" sz="600" b="0" kern="1200" baseline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DISTRIBUTION STATEMENT GOES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E0A4D1C-701E-4C17-85E0-96545360AE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51" y="363846"/>
            <a:ext cx="1194139" cy="15202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0485CC0-C63F-4C00-9DC2-C8A218A9A23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547" y="492451"/>
            <a:ext cx="978160" cy="12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80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589614" y="2286001"/>
            <a:ext cx="10982793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89614" y="3569974"/>
            <a:ext cx="10982793" cy="854075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dirty="0"/>
              <a:t>SECTION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631717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589614" y="1228725"/>
            <a:ext cx="10792917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0188" indent="-230188">
              <a:spcBef>
                <a:spcPts val="0"/>
              </a:spcBef>
              <a:buFont typeface="Arial" panose="020B0604020202020204" pitchFamily="34" charset="0"/>
              <a:buChar char="•"/>
              <a:defRPr sz="1800" b="1">
                <a:solidFill>
                  <a:schemeClr val="tx1"/>
                </a:solidFill>
              </a:defRPr>
            </a:lvl1pPr>
            <a:lvl2pPr marL="461963" indent="-233363"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  <a:lvl3pPr marL="684213" indent="-222250">
              <a:spcBef>
                <a:spcPts val="0"/>
              </a:spcBef>
              <a:spcAft>
                <a:spcPts val="1800"/>
              </a:spcAft>
              <a:defRPr sz="1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First level bullet</a:t>
            </a:r>
          </a:p>
          <a:p>
            <a:pPr lvl="1"/>
            <a:r>
              <a:rPr lang="en-US" noProof="0" dirty="0"/>
              <a:t>Second level bullet</a:t>
            </a:r>
          </a:p>
          <a:p>
            <a:pPr lvl="2"/>
            <a:r>
              <a:rPr lang="en-US" noProof="0" dirty="0"/>
              <a:t>Third level bullet</a:t>
            </a:r>
          </a:p>
          <a:p>
            <a:pPr lvl="0"/>
            <a:r>
              <a:rPr lang="en-US" noProof="0" dirty="0"/>
              <a:t>First level bullet</a:t>
            </a:r>
          </a:p>
          <a:p>
            <a:pPr lvl="1"/>
            <a:r>
              <a:rPr lang="en-US" noProof="0" dirty="0"/>
              <a:t>Second level bullet</a:t>
            </a:r>
          </a:p>
          <a:p>
            <a:pPr lvl="2"/>
            <a:r>
              <a:rPr lang="en-US" noProof="0" dirty="0"/>
              <a:t>Third level bullet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923226" y="274640"/>
            <a:ext cx="792135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11900382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923226" y="274640"/>
            <a:ext cx="792135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1962429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1FF6BEA-B0B0-4ADD-A9DC-CCF0FB856E34}" type="datetimeFigureOut">
              <a:rPr lang="en-US" sz="1800" smtClean="0">
                <a:solidFill>
                  <a:prstClr val="black"/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5/16/2019</a:t>
            </a:fld>
            <a:endParaRPr lang="en-US" sz="180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898924D-A166-4043-BF1C-351FFA6157B6}" type="slidenum">
              <a:rPr lang="en-US" sz="1800" smtClean="0">
                <a:solidFill>
                  <a:prstClr val="black"/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48588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hite 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828800" y="6638559"/>
            <a:ext cx="853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rgbClr val="717365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ONLY//</a:t>
            </a:r>
            <a:r>
              <a:rPr lang="en-US" sz="800" dirty="0">
                <a:solidFill>
                  <a:srgbClr val="333C33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DRAFT</a:t>
            </a:r>
            <a:r>
              <a:rPr lang="en-US" sz="800" dirty="0">
                <a:solidFill>
                  <a:srgbClr val="717365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//PRE-DECISIONAL</a:t>
            </a: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1219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rgbClr val="717365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ONLY//</a:t>
            </a:r>
            <a:r>
              <a:rPr lang="en-US" sz="800" dirty="0">
                <a:solidFill>
                  <a:srgbClr val="333C33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DRAFT</a:t>
            </a:r>
            <a:r>
              <a:rPr lang="en-US" sz="800" dirty="0">
                <a:solidFill>
                  <a:srgbClr val="717365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//PRE-DECISIONAL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8451" y="5376078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Name of Presenter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08451" y="5671677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Rank/Title of Presenter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08451" y="5967275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Organization of Presenter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08451" y="6487065"/>
            <a:ext cx="2685557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DD MMM YYYY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408451" y="2440244"/>
            <a:ext cx="103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dirty="0">
                <a:solidFill>
                  <a:srgbClr val="000000"/>
                </a:solidFill>
              </a:rPr>
              <a:t>U.S. ARMY COMBAT CAPABILITIES DEVELOPMENT COMMAND –</a:t>
            </a:r>
          </a:p>
          <a:p>
            <a:pPr>
              <a:spcBef>
                <a:spcPts val="0"/>
              </a:spcBef>
              <a:defRPr/>
            </a:pPr>
            <a:r>
              <a:rPr lang="en-US" sz="3200" dirty="0">
                <a:solidFill>
                  <a:srgbClr val="000000"/>
                </a:solidFill>
              </a:rPr>
              <a:t>SOLDIER CENTER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08451" y="4379765"/>
            <a:ext cx="1032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 marL="0" indent="0">
              <a:lnSpc>
                <a:spcPts val="2000"/>
              </a:lnSpc>
              <a:defRPr lang="en-US"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SUBTITLE GOES HERE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8984202" y="5495278"/>
            <a:ext cx="2663301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marL="0" indent="0" algn="ctr">
              <a:lnSpc>
                <a:spcPct val="100000"/>
              </a:lnSpc>
              <a:defRPr lang="en-US" sz="600" b="0" kern="1200" baseline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DISTRIBUTION STATEMENT GOES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73A2E55-1E91-416A-9AD6-AC585B571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51" y="363846"/>
            <a:ext cx="1194139" cy="15202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A5D2168-0428-4665-9098-B5F1F5E3A2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950" y="629512"/>
            <a:ext cx="2903553" cy="9835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6664CA0-3CD0-4E02-B6CE-E7842E01A1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547" y="492451"/>
            <a:ext cx="978160" cy="12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3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589614" y="2286001"/>
            <a:ext cx="10982793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TITLE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89614" y="3569974"/>
            <a:ext cx="10982793" cy="854075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dirty="0" smtClean="0"/>
              <a:t>SECTION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080699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ck Cover Slide (FOR DIGITAL USE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04FEE8F-BC22-4FC4-9EDB-55ED8B477B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43950" y="635665"/>
            <a:ext cx="2903552" cy="973000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828800" y="6638559"/>
            <a:ext cx="853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rgbClr val="717365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ONLY//</a:t>
            </a:r>
            <a:r>
              <a:rPr lang="en-US" sz="800" dirty="0">
                <a:solidFill>
                  <a:srgbClr val="B8B9B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DRAFT</a:t>
            </a:r>
            <a:r>
              <a:rPr lang="en-US" sz="800" dirty="0">
                <a:solidFill>
                  <a:srgbClr val="717365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//PRE-DECISIONAL</a:t>
            </a: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1219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rgbClr val="717365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ONLY//</a:t>
            </a:r>
            <a:r>
              <a:rPr lang="en-US" sz="800" dirty="0">
                <a:solidFill>
                  <a:srgbClr val="B8B9B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DRAFT</a:t>
            </a:r>
            <a:r>
              <a:rPr lang="en-US" sz="800" dirty="0">
                <a:solidFill>
                  <a:srgbClr val="717365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//PRE-DECISIONAL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08451" y="6487065"/>
            <a:ext cx="2685557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DD MMM YYYY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408451" y="2440244"/>
            <a:ext cx="103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dirty="0">
                <a:solidFill>
                  <a:srgbClr val="FFFFFF"/>
                </a:solidFill>
              </a:rPr>
              <a:t>U.S. ARMY COMBAT CAPABILITIES DEVELOPMENT COMMAND –</a:t>
            </a:r>
          </a:p>
          <a:p>
            <a:pPr>
              <a:spcBef>
                <a:spcPts val="0"/>
              </a:spcBef>
              <a:defRPr/>
            </a:pPr>
            <a:r>
              <a:rPr lang="en-US" sz="3200" dirty="0">
                <a:solidFill>
                  <a:srgbClr val="FFFFFF"/>
                </a:solidFill>
              </a:rPr>
              <a:t>SOLDIER CENTER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08451" y="4379765"/>
            <a:ext cx="1032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 marL="0" indent="0">
              <a:lnSpc>
                <a:spcPts val="2000"/>
              </a:lnSpc>
              <a:defRPr lang="en-US" sz="20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SUBTITLE GOES HERE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8451" y="5376078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Name of Presenter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08451" y="5671677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Rank/Title of Presenter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08451" y="5967275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Organization of Presenter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8984202" y="5495278"/>
            <a:ext cx="2663301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marL="0" indent="0" algn="ctr">
              <a:lnSpc>
                <a:spcPct val="100000"/>
              </a:lnSpc>
              <a:defRPr lang="en-US" sz="600" b="0" kern="1200" baseline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DISTRIBUTION STATEMENT GOES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E0A4D1C-701E-4C17-85E0-96545360AE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51" y="363846"/>
            <a:ext cx="1194139" cy="15202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0485CC0-C63F-4C00-9DC2-C8A218A9A2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547" y="492451"/>
            <a:ext cx="978160" cy="12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04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589614" y="2286001"/>
            <a:ext cx="10982793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89614" y="3569974"/>
            <a:ext cx="10982793" cy="854075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dirty="0"/>
              <a:t>SECTION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112650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589614" y="1228725"/>
            <a:ext cx="10792917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0188" indent="-230188">
              <a:spcBef>
                <a:spcPts val="0"/>
              </a:spcBef>
              <a:buFont typeface="Arial" panose="020B0604020202020204" pitchFamily="34" charset="0"/>
              <a:buChar char="•"/>
              <a:defRPr sz="1800" b="1">
                <a:solidFill>
                  <a:schemeClr val="tx1"/>
                </a:solidFill>
              </a:defRPr>
            </a:lvl1pPr>
            <a:lvl2pPr marL="461963" indent="-233363"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  <a:lvl3pPr marL="684213" indent="-222250">
              <a:spcBef>
                <a:spcPts val="0"/>
              </a:spcBef>
              <a:spcAft>
                <a:spcPts val="1800"/>
              </a:spcAft>
              <a:defRPr sz="1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First level bullet</a:t>
            </a:r>
          </a:p>
          <a:p>
            <a:pPr lvl="1"/>
            <a:r>
              <a:rPr lang="en-US" noProof="0" dirty="0"/>
              <a:t>Second level bullet</a:t>
            </a:r>
          </a:p>
          <a:p>
            <a:pPr lvl="2"/>
            <a:r>
              <a:rPr lang="en-US" noProof="0" dirty="0"/>
              <a:t>Third level bullet</a:t>
            </a:r>
          </a:p>
          <a:p>
            <a:pPr lvl="0"/>
            <a:r>
              <a:rPr lang="en-US" noProof="0" dirty="0"/>
              <a:t>First level bullet</a:t>
            </a:r>
          </a:p>
          <a:p>
            <a:pPr lvl="1"/>
            <a:r>
              <a:rPr lang="en-US" noProof="0" dirty="0"/>
              <a:t>Second level bullet</a:t>
            </a:r>
          </a:p>
          <a:p>
            <a:pPr lvl="2"/>
            <a:r>
              <a:rPr lang="en-US" noProof="0" dirty="0"/>
              <a:t>Third level bullet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923226" y="274640"/>
            <a:ext cx="792135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9826436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923226" y="274640"/>
            <a:ext cx="792135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4305218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idx="1"/>
          </p:nvPr>
        </p:nvSpPr>
        <p:spPr bwMode="auto">
          <a:xfrm>
            <a:off x="589616" y="1228725"/>
            <a:ext cx="10593049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89616" y="6238568"/>
            <a:ext cx="10593049" cy="412956"/>
          </a:xfrm>
          <a:prstGeom prst="rect">
            <a:avLst/>
          </a:prstGeom>
        </p:spPr>
        <p:txBody>
          <a:bodyPr anchor="b"/>
          <a:lstStyle>
            <a:lvl1pPr>
              <a:defRPr sz="1350"/>
            </a:lvl1pPr>
          </a:lstStyle>
          <a:p>
            <a:endParaRPr lang="en-US" dirty="0" smtClean="0">
              <a:solidFill>
                <a:srgbClr val="82786F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761128" y="274641"/>
            <a:ext cx="7421537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6419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14106" y="6238568"/>
            <a:ext cx="9841519" cy="412956"/>
          </a:xfrm>
          <a:prstGeom prst="rect">
            <a:avLst/>
          </a:prstGeom>
        </p:spPr>
        <p:txBody>
          <a:bodyPr anchor="b"/>
          <a:lstStyle>
            <a:lvl1pPr>
              <a:defRPr sz="1350"/>
            </a:lvl1pPr>
          </a:lstStyle>
          <a:p>
            <a:endParaRPr lang="en-US" dirty="0" smtClean="0">
              <a:solidFill>
                <a:srgbClr val="82786F"/>
              </a:solidFill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761128" y="274641"/>
            <a:ext cx="7421537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097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06402" y="2286001"/>
            <a:ext cx="9867900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2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06402" y="3569976"/>
            <a:ext cx="9901767" cy="854075"/>
          </a:xfrm>
          <a:prstGeom prst="rect">
            <a:avLst/>
          </a:prstGeom>
        </p:spPr>
        <p:txBody>
          <a:bodyPr/>
          <a:lstStyle>
            <a:lvl1pPr>
              <a:defRPr sz="135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158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589614" y="1228725"/>
            <a:ext cx="10792917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0188" indent="-230188">
              <a:spcBef>
                <a:spcPts val="0"/>
              </a:spcBef>
              <a:buFont typeface="Arial" panose="020B0604020202020204" pitchFamily="34" charset="0"/>
              <a:buChar char="•"/>
              <a:defRPr sz="1800" b="1">
                <a:solidFill>
                  <a:schemeClr val="tx1"/>
                </a:solidFill>
              </a:defRPr>
            </a:lvl1pPr>
            <a:lvl2pPr marL="461963" indent="-233363"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  <a:lvl3pPr marL="684213" indent="-222250">
              <a:spcBef>
                <a:spcPts val="0"/>
              </a:spcBef>
              <a:spcAft>
                <a:spcPts val="1800"/>
              </a:spcAft>
              <a:defRPr sz="1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First level bullet</a:t>
            </a:r>
          </a:p>
          <a:p>
            <a:pPr lvl="1"/>
            <a:r>
              <a:rPr lang="en-US" noProof="0" dirty="0" smtClean="0"/>
              <a:t>Second level bullet</a:t>
            </a:r>
          </a:p>
          <a:p>
            <a:pPr lvl="2"/>
            <a:r>
              <a:rPr lang="en-US" noProof="0" dirty="0" smtClean="0"/>
              <a:t>Third level bullet</a:t>
            </a:r>
          </a:p>
          <a:p>
            <a:pPr lvl="0"/>
            <a:r>
              <a:rPr lang="en-US" noProof="0" dirty="0" smtClean="0"/>
              <a:t>First level bullet</a:t>
            </a:r>
          </a:p>
          <a:p>
            <a:pPr lvl="1"/>
            <a:r>
              <a:rPr lang="en-US" noProof="0" dirty="0" smtClean="0"/>
              <a:t>Second level bullet</a:t>
            </a:r>
          </a:p>
          <a:p>
            <a:pPr lvl="2"/>
            <a:r>
              <a:rPr lang="en-US" noProof="0" dirty="0" smtClean="0"/>
              <a:t>Third level bullet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923226" y="274640"/>
            <a:ext cx="792135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4271479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923226" y="274640"/>
            <a:ext cx="792135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 smtClean="0"/>
              <a:t>Click to edit Master title text </a:t>
            </a:r>
          </a:p>
        </p:txBody>
      </p:sp>
    </p:spTree>
    <p:extLst>
      <p:ext uri="{BB962C8B-B14F-4D97-AF65-F5344CB8AC3E}">
        <p14:creationId xmlns:p14="http://schemas.microsoft.com/office/powerpoint/2010/main" val="2701483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06402" y="2286001"/>
            <a:ext cx="9867900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2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06402" y="3569976"/>
            <a:ext cx="9901767" cy="854075"/>
          </a:xfrm>
          <a:prstGeom prst="rect">
            <a:avLst/>
          </a:prstGeom>
        </p:spPr>
        <p:txBody>
          <a:bodyPr/>
          <a:lstStyle>
            <a:lvl1pPr>
              <a:defRPr sz="135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9709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idx="1"/>
          </p:nvPr>
        </p:nvSpPr>
        <p:spPr bwMode="auto">
          <a:xfrm>
            <a:off x="589614" y="1228725"/>
            <a:ext cx="10792917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761126" y="274639"/>
            <a:ext cx="762140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title text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89614" y="6238568"/>
            <a:ext cx="10792917" cy="412956"/>
          </a:xfrm>
          <a:prstGeom prst="rect">
            <a:avLst/>
          </a:prstGeom>
        </p:spPr>
        <p:txBody>
          <a:bodyPr anchor="b"/>
          <a:lstStyle>
            <a:lvl1pPr>
              <a:defRPr sz="1800"/>
            </a:lvl1pPr>
          </a:lstStyle>
          <a:p>
            <a:endParaRPr lang="en-US" dirty="0" smtClean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53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White 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828800" y="6638559"/>
            <a:ext cx="853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1219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8451" y="5376078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Name of Presenter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08451" y="5671677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Rank/Title of Presenter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08451" y="5967275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Organization of Presenter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08451" y="6487065"/>
            <a:ext cx="2685557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DD MMM YYYY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408451" y="2440244"/>
            <a:ext cx="103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U.S. ARMY COMBAT</a:t>
            </a:r>
            <a:r>
              <a:rPr lang="en-US" sz="3200" baseline="0" dirty="0" smtClean="0">
                <a:solidFill>
                  <a:schemeClr val="tx1"/>
                </a:solidFill>
              </a:rPr>
              <a:t> CAPABILITIES DEVELOPMENT COMMAND –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aseline="0" dirty="0" smtClean="0">
                <a:solidFill>
                  <a:schemeClr val="tx1"/>
                </a:solidFill>
              </a:rPr>
              <a:t>SOLDIER CENTER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08451" y="4379765"/>
            <a:ext cx="1032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 marL="0" indent="0">
              <a:lnSpc>
                <a:spcPts val="2000"/>
              </a:lnSpc>
              <a:defRPr lang="en-US" sz="2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SUBTITLE GOES HERE</a:t>
            </a:r>
            <a:endParaRPr lang="en-US" b="0" dirty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8984202" y="5495278"/>
            <a:ext cx="2663301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marL="0" indent="0" algn="ctr">
              <a:lnSpc>
                <a:spcPct val="100000"/>
              </a:lnSpc>
              <a:defRPr lang="en-US" sz="600" b="0" kern="1200" baseline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3574395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ck Cover Slide (FOR DIGITAL USE ONLY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828800" y="6638559"/>
            <a:ext cx="853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1219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08451" y="6487065"/>
            <a:ext cx="2685557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DD MMM YYYY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408451" y="2440244"/>
            <a:ext cx="103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U.S. ARMY COMBAT</a:t>
            </a:r>
            <a:r>
              <a:rPr lang="en-US" sz="3200" baseline="0" dirty="0" smtClean="0">
                <a:solidFill>
                  <a:schemeClr val="bg1"/>
                </a:solidFill>
              </a:rPr>
              <a:t> CAPABILITIES DEVELOPMENT COMMAND –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aseline="0" dirty="0" smtClean="0">
                <a:solidFill>
                  <a:schemeClr val="bg1"/>
                </a:solidFill>
              </a:rPr>
              <a:t>SOLDIER CENTER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08451" y="4379765"/>
            <a:ext cx="1032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 marL="0" indent="0">
              <a:lnSpc>
                <a:spcPts val="2000"/>
              </a:lnSpc>
              <a:defRPr lang="en-US" sz="20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SUBTITLE GOES HERE</a:t>
            </a:r>
            <a:endParaRPr lang="en-US" b="0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8451" y="5376078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Name of Presenter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08451" y="5671677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Rank/Title of Presenter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08451" y="5967275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Organization of Presenter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8984202" y="5495278"/>
            <a:ext cx="2663301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marL="0" indent="0" algn="ctr">
              <a:lnSpc>
                <a:spcPct val="100000"/>
              </a:lnSpc>
              <a:defRPr lang="en-US" sz="600" b="0" kern="1200" baseline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 smtClean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295792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1828800" y="6638559"/>
            <a:ext cx="853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647503" y="6636780"/>
            <a:ext cx="5566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6AD103F-80C8-4104-B396-731727462289}" type="slidenum">
              <a:rPr lang="en-US" sz="800" b="1" smtClean="0">
                <a:solidFill>
                  <a:schemeClr val="accent2"/>
                </a:solidFill>
              </a:rPr>
              <a:pPr algn="r"/>
              <a:t>‹#›</a:t>
            </a:fld>
            <a:endParaRPr lang="en-US" sz="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8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188" r:id="rId2"/>
    <p:sldLayoutId id="2147484189" r:id="rId3"/>
    <p:sldLayoutId id="2147484190" r:id="rId4"/>
    <p:sldLayoutId id="2147484192" r:id="rId5"/>
    <p:sldLayoutId id="2147484258" r:id="rId6"/>
    <p:sldLayoutId id="2147484259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kern="1200" cap="all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43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1828800" y="6638559"/>
            <a:ext cx="853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1219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647503" y="6636780"/>
            <a:ext cx="5566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6AD103F-80C8-4104-B396-731727462289}" type="slidenum">
              <a:rPr lang="en-US" sz="800" b="1" smtClean="0">
                <a:solidFill>
                  <a:schemeClr val="accent2"/>
                </a:solidFill>
              </a:rPr>
              <a:pPr algn="r"/>
              <a:t>‹#›</a:t>
            </a:fld>
            <a:endParaRPr lang="en-US" sz="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38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2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kern="1200" cap="all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43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1828800" y="6638559"/>
            <a:ext cx="853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1219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647503" y="6636780"/>
            <a:ext cx="5566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6AD103F-80C8-4104-B396-731727462289}" type="slidenum">
              <a:rPr lang="en-US" sz="800" b="1" smtClean="0">
                <a:solidFill>
                  <a:schemeClr val="accent2"/>
                </a:solidFill>
              </a:rPr>
              <a:pPr algn="r"/>
              <a:t>‹#›</a:t>
            </a:fld>
            <a:endParaRPr lang="en-US" sz="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9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30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kern="1200" cap="all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43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1828800" y="6638559"/>
            <a:ext cx="853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APPROVED</a:t>
            </a:r>
            <a:r>
              <a:rPr lang="en-US" sz="800" baseline="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FOR PUBLIC RELEASE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1219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APPROVED</a:t>
            </a:r>
            <a:r>
              <a:rPr lang="en-US" sz="800" baseline="0" dirty="0" smtClean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FOR PUBLIC RELEASE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647503" y="6636780"/>
            <a:ext cx="5566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6AD103F-80C8-4104-B396-731727462289}" type="slidenum">
              <a:rPr lang="en-US" sz="800" b="1" smtClean="0">
                <a:solidFill>
                  <a:schemeClr val="accent2"/>
                </a:solidFill>
              </a:rPr>
              <a:pPr algn="r"/>
              <a:t>‹#›</a:t>
            </a:fld>
            <a:endParaRPr lang="en-US" sz="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63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8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kern="1200" cap="all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43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1828800" y="6638559"/>
            <a:ext cx="853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C0504D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UNCLASSIFIED//FOR OFFICIAL USE ONLY//</a:t>
            </a:r>
            <a:r>
              <a:rPr lang="en-US" sz="800" dirty="0">
                <a:solidFill>
                  <a:srgbClr val="4F81BD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DRAFT</a:t>
            </a:r>
            <a:r>
              <a:rPr lang="en-US" sz="800" dirty="0">
                <a:solidFill>
                  <a:srgbClr val="C0504D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//PRE-DECISIONAL</a:t>
            </a: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1219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C0504D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UNCLASSIFIED//FOR OFFICIAL USE ONLY//</a:t>
            </a:r>
            <a:r>
              <a:rPr lang="en-US" sz="800" dirty="0">
                <a:solidFill>
                  <a:srgbClr val="4F81BD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DRAFT</a:t>
            </a:r>
            <a:r>
              <a:rPr lang="en-US" sz="800" dirty="0">
                <a:solidFill>
                  <a:srgbClr val="C0504D"/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//PRE-DECISIONAL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647503" y="6636780"/>
            <a:ext cx="5566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96AD103F-80C8-4104-B396-731727462289}" type="slidenum">
              <a:rPr lang="en-US" sz="800" b="1" smtClean="0">
                <a:solidFill>
                  <a:srgbClr val="C0504D"/>
                </a:solidFill>
                <a:latin typeface="Arial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800" b="1" dirty="0">
              <a:solidFill>
                <a:srgbClr val="C0504D"/>
              </a:solidFill>
              <a:latin typeface="Arial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DDFDCAA-526E-4572-B581-E3DBDFE825E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03" y="366939"/>
            <a:ext cx="532222" cy="677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68FA086-FA88-4F49-8669-41F5753994A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152" y="366939"/>
            <a:ext cx="1294099" cy="4383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1322019-7BF9-4EE0-B3B7-5FC2E5D8DAA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22" y="425468"/>
            <a:ext cx="435961" cy="56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0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kern="1200" cap="all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43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1828800" y="6638559"/>
            <a:ext cx="853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rgbClr val="717365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ONLY//</a:t>
            </a:r>
            <a:r>
              <a:rPr lang="en-US" sz="800" dirty="0">
                <a:solidFill>
                  <a:srgbClr val="333C33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DRAFT</a:t>
            </a:r>
            <a:r>
              <a:rPr lang="en-US" sz="800" dirty="0">
                <a:solidFill>
                  <a:srgbClr val="717365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//PRE-DECISIONAL</a:t>
            </a: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1219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rgbClr val="717365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ONLY//</a:t>
            </a:r>
            <a:r>
              <a:rPr lang="en-US" sz="800" dirty="0">
                <a:solidFill>
                  <a:srgbClr val="333C33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DRAFT</a:t>
            </a:r>
            <a:r>
              <a:rPr lang="en-US" sz="800" dirty="0">
                <a:solidFill>
                  <a:srgbClr val="717365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//PRE-DECISIONAL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647503" y="6636780"/>
            <a:ext cx="5566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6AD103F-80C8-4104-B396-731727462289}" type="slidenum">
              <a:rPr lang="en-US" sz="800" b="1" smtClean="0">
                <a:solidFill>
                  <a:srgbClr val="717365"/>
                </a:solidFill>
              </a:rPr>
              <a:pPr algn="r"/>
              <a:t>‹#›</a:t>
            </a:fld>
            <a:endParaRPr lang="en-US" sz="800" b="1" dirty="0">
              <a:solidFill>
                <a:srgbClr val="717365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DDFDCAA-526E-4572-B581-E3DBDFE825E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03" y="366939"/>
            <a:ext cx="532222" cy="677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68FA086-FA88-4F49-8669-41F5753994A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152" y="366939"/>
            <a:ext cx="1294099" cy="4383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1322019-7BF9-4EE0-B3B7-5FC2E5D8DAA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22" y="425468"/>
            <a:ext cx="435961" cy="56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8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kern="1200" cap="all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43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08451" y="5216793"/>
            <a:ext cx="7901048" cy="355893"/>
          </a:xfrm>
        </p:spPr>
        <p:txBody>
          <a:bodyPr/>
          <a:lstStyle/>
          <a:p>
            <a:r>
              <a:rPr lang="en-US" dirty="0" smtClean="0"/>
              <a:t>Benjamin Goldberg, Ph.D. and Michael Hoffman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08451" y="5482788"/>
            <a:ext cx="7901048" cy="355893"/>
          </a:xfrm>
        </p:spPr>
        <p:txBody>
          <a:bodyPr/>
          <a:lstStyle/>
          <a:p>
            <a:r>
              <a:rPr lang="en-US" dirty="0" smtClean="0"/>
              <a:t>Senior Scientist/</a:t>
            </a:r>
            <a:r>
              <a:rPr lang="en-US" dirty="0" err="1" smtClean="0"/>
              <a:t>GIFTsym</a:t>
            </a:r>
            <a:r>
              <a:rPr lang="en-US" dirty="0" smtClean="0"/>
              <a:t> Chair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08451" y="5700655"/>
            <a:ext cx="7901048" cy="355893"/>
          </a:xfrm>
        </p:spPr>
        <p:txBody>
          <a:bodyPr/>
          <a:lstStyle/>
          <a:p>
            <a:r>
              <a:rPr lang="en-US" dirty="0" smtClean="0"/>
              <a:t>CCDC-SC, Simulation and Training Technology Center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12 MAR 2019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08451" y="4078975"/>
            <a:ext cx="10320000" cy="450784"/>
          </a:xfrm>
        </p:spPr>
        <p:txBody>
          <a:bodyPr/>
          <a:lstStyle/>
          <a:p>
            <a:pPr algn="ctr"/>
            <a:r>
              <a:rPr lang="en-US" sz="3200" b="1" u="sng" dirty="0" smtClean="0"/>
              <a:t>Intelligent Exercise Control: Integrating GIFT and</a:t>
            </a:r>
          </a:p>
          <a:p>
            <a:pPr algn="ctr"/>
            <a:endParaRPr lang="en-US" sz="3200" b="1" u="sng" dirty="0"/>
          </a:p>
          <a:p>
            <a:pPr algn="ctr"/>
            <a:r>
              <a:rPr lang="en-US" sz="3200" b="1" u="sng" dirty="0" smtClean="0"/>
              <a:t> Battle Space Visualization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DISTRIBUTION </a:t>
            </a:r>
            <a:r>
              <a:rPr lang="en-US" dirty="0" smtClean="0"/>
              <a:t>A: APPROVED FOR PUBLIC RELEASE</a:t>
            </a:r>
            <a:endParaRPr lang="en-U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08451" y="6095364"/>
            <a:ext cx="7901048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 algn="l" rtl="0" eaLnBrk="1" fontAlgn="base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16 May 2019 – GIFTSym7 – Day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207" y="1747728"/>
            <a:ext cx="7972703" cy="37399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28825" y="5836596"/>
            <a:ext cx="2148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(Sottilare et al., 2018)</a:t>
            </a:r>
            <a:endParaRPr lang="en-US" sz="160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173245" y="323832"/>
            <a:ext cx="7621405" cy="801687"/>
          </a:xfrm>
        </p:spPr>
        <p:txBody>
          <a:bodyPr/>
          <a:lstStyle/>
          <a:p>
            <a:r>
              <a:rPr lang="en-US" sz="2400" dirty="0" smtClean="0"/>
              <a:t>Adaptive Learning Effect Chain…</a:t>
            </a:r>
            <a:br>
              <a:rPr lang="en-US" sz="2400" dirty="0" smtClean="0"/>
            </a:br>
            <a:r>
              <a:rPr lang="en-US" sz="2400" dirty="0" smtClean="0"/>
              <a:t>for teams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102738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Master Concept for Intelligent Exercise Control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7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408" y="488734"/>
            <a:ext cx="8479184" cy="636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8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9558"/>
            <a:ext cx="12192000" cy="307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4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9615" y="1228725"/>
            <a:ext cx="7808428" cy="4714874"/>
          </a:xfrm>
        </p:spPr>
        <p:txBody>
          <a:bodyPr/>
          <a:lstStyle/>
          <a:p>
            <a:r>
              <a:rPr lang="en-US" sz="2000" dirty="0" smtClean="0"/>
              <a:t>Subject Matter Experts on doctrine and in their specific warfighting function</a:t>
            </a:r>
          </a:p>
          <a:p>
            <a:pPr lvl="1"/>
            <a:r>
              <a:rPr lang="en-US" sz="2000" dirty="0" smtClean="0"/>
              <a:t>Mission Command</a:t>
            </a:r>
          </a:p>
          <a:p>
            <a:pPr lvl="1"/>
            <a:r>
              <a:rPr lang="en-US" sz="2000" dirty="0" smtClean="0"/>
              <a:t>Movement and Maneuver</a:t>
            </a:r>
          </a:p>
          <a:p>
            <a:pPr lvl="1"/>
            <a:r>
              <a:rPr lang="en-US" sz="2000" dirty="0" smtClean="0"/>
              <a:t>Fires</a:t>
            </a:r>
          </a:p>
          <a:p>
            <a:pPr lvl="1"/>
            <a:r>
              <a:rPr lang="en-US" sz="2000" dirty="0" smtClean="0"/>
              <a:t>Sustainment</a:t>
            </a:r>
          </a:p>
          <a:p>
            <a:pPr lvl="1"/>
            <a:r>
              <a:rPr lang="en-US" sz="2000" dirty="0" smtClean="0"/>
              <a:t>Protection</a:t>
            </a:r>
          </a:p>
          <a:p>
            <a:pPr lvl="1"/>
            <a:r>
              <a:rPr lang="en-US" sz="2000" dirty="0" smtClean="0"/>
              <a:t>Intelligence</a:t>
            </a:r>
          </a:p>
          <a:p>
            <a:endParaRPr lang="en-US" sz="2000" b="0" dirty="0"/>
          </a:p>
          <a:p>
            <a:r>
              <a:rPr lang="en-US" sz="2000" dirty="0" smtClean="0"/>
              <a:t>Play </a:t>
            </a:r>
            <a:r>
              <a:rPr lang="en-US" sz="2000" dirty="0"/>
              <a:t>a critical role in providing feedback to the unit, informally, through everyday interactions and, formally, through mid and final after action reviews (AARs) </a:t>
            </a:r>
          </a:p>
          <a:p>
            <a:pPr lvl="1"/>
            <a:r>
              <a:rPr lang="en-US" sz="2000" b="0" dirty="0" smtClean="0"/>
              <a:t>These </a:t>
            </a:r>
            <a:r>
              <a:rPr lang="en-US" sz="2000" b="0" dirty="0"/>
              <a:t>events give the training audience actions to consider for sustainment and </a:t>
            </a:r>
            <a:r>
              <a:rPr lang="en-US" sz="2000" b="0" dirty="0" smtClean="0"/>
              <a:t>improvement</a:t>
            </a:r>
          </a:p>
          <a:p>
            <a:pPr lvl="1"/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Observer Controller/Trainer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900" y="1636295"/>
            <a:ext cx="3341369" cy="212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8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780073" y="1139956"/>
            <a:ext cx="10678748" cy="5685383"/>
            <a:chOff x="589573" y="250956"/>
            <a:chExt cx="10678748" cy="5685383"/>
          </a:xfrm>
        </p:grpSpPr>
        <p:grpSp>
          <p:nvGrpSpPr>
            <p:cNvPr id="46" name="Group 45"/>
            <p:cNvGrpSpPr/>
            <p:nvPr/>
          </p:nvGrpSpPr>
          <p:grpSpPr>
            <a:xfrm>
              <a:off x="923680" y="757837"/>
              <a:ext cx="10344641" cy="5178502"/>
              <a:chOff x="1341817" y="757837"/>
              <a:chExt cx="10344641" cy="5178502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1341817" y="3845655"/>
                <a:ext cx="4309301" cy="107877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b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Game Master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021533" y="3860192"/>
                <a:ext cx="1670012" cy="947253"/>
              </a:xfrm>
              <a:prstGeom prst="rect">
                <a:avLst/>
              </a:prstGeom>
              <a:solidFill>
                <a:srgbClr val="E7E6E6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Training Environment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(STE, Live Instrumented, VBS)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8021533" y="1970249"/>
                <a:ext cx="1670012" cy="947253"/>
              </a:xfrm>
              <a:prstGeom prst="rect">
                <a:avLst/>
              </a:prstGeom>
              <a:solidFill>
                <a:srgbClr val="E7E6E6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Gateway Module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(Interop Configurations)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3981107" y="757837"/>
                <a:ext cx="1670012" cy="947253"/>
              </a:xfrm>
              <a:prstGeom prst="rect">
                <a:avLst/>
              </a:prstGeom>
              <a:solidFill>
                <a:srgbClr val="E7E6E6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Adaptive Learning Engine </a:t>
                </a:r>
                <a:r>
                  <a:rPr lang="en-US" sz="1400" kern="0" dirty="0" smtClean="0">
                    <a:solidFill>
                      <a:sysClr val="windowText" lastClr="000000"/>
                    </a:solidFill>
                    <a:latin typeface="Calibri" panose="020F0502020204030204"/>
                    <a:ea typeface="+mn-ea"/>
                  </a:rPr>
                  <a:t>via GIFT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</a:t>
                </a: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Real-time Assessment</a:t>
                </a: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27267" y="3860192"/>
                <a:ext cx="1670012" cy="947253"/>
              </a:xfrm>
              <a:prstGeom prst="rect">
                <a:avLst/>
              </a:prstGeom>
              <a:solidFill>
                <a:srgbClr val="E7E6E6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Battlefield Visualization UI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097279" y="3861104"/>
                <a:ext cx="999269" cy="536594"/>
              </a:xfrm>
              <a:prstGeom prst="rect">
                <a:avLst/>
              </a:prstGeom>
              <a:solidFill>
                <a:srgbClr val="E7E6E6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Human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Observer Controller</a:t>
                </a:r>
                <a:endPara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4099286" y="4119648"/>
                <a:ext cx="1436393" cy="278050"/>
              </a:xfrm>
              <a:prstGeom prst="rect">
                <a:avLst/>
              </a:prstGeom>
              <a:solidFill>
                <a:srgbClr val="E7E6E6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900" kern="0" dirty="0" smtClean="0">
                    <a:solidFill>
                      <a:sysClr val="windowText" lastClr="000000"/>
                    </a:solidFill>
                    <a:latin typeface="Calibri" panose="020F0502020204030204"/>
                    <a:ea typeface="+mn-ea"/>
                  </a:rPr>
                  <a:t>GIFT</a:t>
                </a: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Widget (Strategy Handler)</a:t>
                </a:r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096547" y="3855231"/>
                <a:ext cx="1439132" cy="274228"/>
              </a:xfrm>
              <a:prstGeom prst="rect">
                <a:avLst/>
              </a:prstGeom>
              <a:solidFill>
                <a:srgbClr val="E7E6E6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900" kern="0" dirty="0" smtClean="0">
                    <a:solidFill>
                      <a:sysClr val="windowText" lastClr="000000"/>
                    </a:solidFill>
                    <a:latin typeface="Calibri" panose="020F0502020204030204"/>
                    <a:ea typeface="+mn-ea"/>
                  </a:rPr>
                  <a:t>GIFT</a:t>
                </a: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Widget (Assessment)</a:t>
                </a:r>
              </a:p>
            </p:txBody>
          </p:sp>
          <p:cxnSp>
            <p:nvCxnSpPr>
              <p:cNvPr id="61" name="Straight Arrow Connector 60"/>
              <p:cNvCxnSpPr>
                <a:stCxn id="54" idx="0"/>
                <a:endCxn id="55" idx="2"/>
              </p:cNvCxnSpPr>
              <p:nvPr/>
            </p:nvCxnSpPr>
            <p:spPr>
              <a:xfrm flipV="1">
                <a:off x="8856539" y="2917502"/>
                <a:ext cx="0" cy="94269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62" name="TextBox 61"/>
              <p:cNvSpPr txBox="1"/>
              <p:nvPr/>
            </p:nvSpPr>
            <p:spPr>
              <a:xfrm>
                <a:off x="8086332" y="3312688"/>
                <a:ext cx="1813317" cy="307777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DIS/HLA/GPS/COMMS</a:t>
                </a:r>
              </a:p>
            </p:txBody>
          </p:sp>
          <p:cxnSp>
            <p:nvCxnSpPr>
              <p:cNvPr id="63" name="Elbow Connector 62"/>
              <p:cNvCxnSpPr>
                <a:stCxn id="55" idx="0"/>
                <a:endCxn id="56" idx="3"/>
              </p:cNvCxnSpPr>
              <p:nvPr/>
            </p:nvCxnSpPr>
            <p:spPr>
              <a:xfrm rot="16200000" flipV="1">
                <a:off x="6884437" y="-1853"/>
                <a:ext cx="738785" cy="3205420"/>
              </a:xfrm>
              <a:prstGeom prst="bentConnector2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64" name="TextBox 63"/>
              <p:cNvSpPr txBox="1"/>
              <p:nvPr/>
            </p:nvSpPr>
            <p:spPr>
              <a:xfrm>
                <a:off x="7959317" y="1386648"/>
                <a:ext cx="1813317" cy="523220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DIS/HLA/GPS/COMMS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(Assessment)</a:t>
                </a:r>
              </a:p>
            </p:txBody>
          </p:sp>
          <p:cxnSp>
            <p:nvCxnSpPr>
              <p:cNvPr id="65" name="Straight Arrow Connector 64"/>
              <p:cNvCxnSpPr/>
              <p:nvPr/>
            </p:nvCxnSpPr>
            <p:spPr>
              <a:xfrm>
                <a:off x="5463813" y="1705090"/>
                <a:ext cx="0" cy="2150141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6" name="Elbow Connector 65"/>
              <p:cNvCxnSpPr>
                <a:stCxn id="55" idx="1"/>
                <a:endCxn id="57" idx="0"/>
              </p:cNvCxnSpPr>
              <p:nvPr/>
            </p:nvCxnSpPr>
            <p:spPr>
              <a:xfrm rot="10800000" flipV="1">
                <a:off x="2262273" y="2443876"/>
                <a:ext cx="5759260" cy="1416316"/>
              </a:xfrm>
              <a:prstGeom prst="bentConnector2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ysDash"/>
                <a:miter lim="800000"/>
                <a:tailEnd type="triangle"/>
              </a:ln>
              <a:effectLst/>
            </p:spPr>
          </p:cxnSp>
          <p:cxnSp>
            <p:nvCxnSpPr>
              <p:cNvPr id="67" name="Straight Arrow Connector 66"/>
              <p:cNvCxnSpPr/>
              <p:nvPr/>
            </p:nvCxnSpPr>
            <p:spPr>
              <a:xfrm flipH="1" flipV="1">
                <a:off x="4132252" y="1705090"/>
                <a:ext cx="1" cy="2150141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68" name="TextBox 67"/>
              <p:cNvSpPr txBox="1"/>
              <p:nvPr/>
            </p:nvSpPr>
            <p:spPr>
              <a:xfrm>
                <a:off x="4956197" y="2538445"/>
                <a:ext cx="1140056" cy="369332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Stealth Assessments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(TTPs)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5035246" y="3390603"/>
                <a:ext cx="970137" cy="230832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Strategy Options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635101" y="2648148"/>
                <a:ext cx="995785" cy="507831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Human-Centered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Measures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(</a:t>
                </a:r>
                <a:r>
                  <a:rPr kumimoji="0" lang="en-US" sz="9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Spotlite</a:t>
                </a: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?)</a:t>
                </a:r>
              </a:p>
            </p:txBody>
          </p:sp>
          <p:cxnSp>
            <p:nvCxnSpPr>
              <p:cNvPr id="71" name="Straight Arrow Connector 70"/>
              <p:cNvCxnSpPr>
                <a:stCxn id="59" idx="3"/>
                <a:endCxn id="54" idx="1"/>
              </p:cNvCxnSpPr>
              <p:nvPr/>
            </p:nvCxnSpPr>
            <p:spPr>
              <a:xfrm>
                <a:off x="5535679" y="4258673"/>
                <a:ext cx="2485854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72" name="TextBox 71"/>
              <p:cNvSpPr txBox="1"/>
              <p:nvPr/>
            </p:nvSpPr>
            <p:spPr>
              <a:xfrm>
                <a:off x="5774976" y="4024398"/>
                <a:ext cx="1946367" cy="523220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Strategy Injects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(Feedback/Adaptations)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1474910" y="2921975"/>
                <a:ext cx="1813317" cy="523220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DIS/HLA/GPS/COMMS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(Visualization)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0757326" y="3562733"/>
                <a:ext cx="670843" cy="461665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Trainee A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10742091" y="4114947"/>
                <a:ext cx="670843" cy="461665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Trainee B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0742090" y="4699957"/>
                <a:ext cx="670843" cy="461665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Trainee C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0757326" y="5264224"/>
                <a:ext cx="670843" cy="461665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Trainee D</a:t>
                </a:r>
              </a:p>
            </p:txBody>
          </p:sp>
          <p:cxnSp>
            <p:nvCxnSpPr>
              <p:cNvPr id="78" name="Straight Arrow Connector 77"/>
              <p:cNvCxnSpPr>
                <a:stCxn id="74" idx="1"/>
                <a:endCxn id="54" idx="3"/>
              </p:cNvCxnSpPr>
              <p:nvPr/>
            </p:nvCxnSpPr>
            <p:spPr>
              <a:xfrm flipH="1">
                <a:off x="9691545" y="3793566"/>
                <a:ext cx="1065781" cy="540253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79" name="Straight Arrow Connector 78"/>
              <p:cNvCxnSpPr>
                <a:stCxn id="75" idx="1"/>
                <a:endCxn id="54" idx="3"/>
              </p:cNvCxnSpPr>
              <p:nvPr/>
            </p:nvCxnSpPr>
            <p:spPr>
              <a:xfrm flipH="1" flipV="1">
                <a:off x="9691545" y="4333819"/>
                <a:ext cx="1050546" cy="11961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80" name="Straight Arrow Connector 79"/>
              <p:cNvCxnSpPr>
                <a:stCxn id="76" idx="1"/>
                <a:endCxn id="54" idx="3"/>
              </p:cNvCxnSpPr>
              <p:nvPr/>
            </p:nvCxnSpPr>
            <p:spPr>
              <a:xfrm flipH="1" flipV="1">
                <a:off x="9691545" y="4333819"/>
                <a:ext cx="1050545" cy="596971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81" name="Straight Arrow Connector 80"/>
              <p:cNvCxnSpPr>
                <a:stCxn id="77" idx="1"/>
                <a:endCxn id="54" idx="3"/>
              </p:cNvCxnSpPr>
              <p:nvPr/>
            </p:nvCxnSpPr>
            <p:spPr>
              <a:xfrm flipH="1" flipV="1">
                <a:off x="9691545" y="4333819"/>
                <a:ext cx="1065781" cy="1161238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82" name="TextBox 81"/>
              <p:cNvSpPr txBox="1"/>
              <p:nvPr/>
            </p:nvSpPr>
            <p:spPr>
              <a:xfrm>
                <a:off x="11429076" y="3689570"/>
                <a:ext cx="257382" cy="2246769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Biosensors</a:t>
                </a:r>
              </a:p>
            </p:txBody>
          </p:sp>
          <p:cxnSp>
            <p:nvCxnSpPr>
              <p:cNvPr id="83" name="Elbow Connector 82"/>
              <p:cNvCxnSpPr>
                <a:stCxn id="82" idx="3"/>
                <a:endCxn id="56" idx="3"/>
              </p:cNvCxnSpPr>
              <p:nvPr/>
            </p:nvCxnSpPr>
            <p:spPr>
              <a:xfrm flipH="1" flipV="1">
                <a:off x="5651119" y="1231464"/>
                <a:ext cx="6035339" cy="3581491"/>
              </a:xfrm>
              <a:prstGeom prst="bentConnector3">
                <a:avLst>
                  <a:gd name="adj1" fmla="val -3788"/>
                </a:avLst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84" name="TextBox 83"/>
              <p:cNvSpPr txBox="1"/>
              <p:nvPr/>
            </p:nvSpPr>
            <p:spPr>
              <a:xfrm>
                <a:off x="9311953" y="1089013"/>
                <a:ext cx="2270173" cy="253916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EKG, GSR, Breathing, Eye Tracking etc.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4688098" y="1928005"/>
                <a:ext cx="1744388" cy="230832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Workload, Affect, Cognitive State</a:t>
                </a: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4378013" y="2968774"/>
              <a:ext cx="1334020" cy="369332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Team States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(Task Work/Team Work)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2447070" y="4124484"/>
              <a:ext cx="436431" cy="4085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>
            <a:xfrm flipV="1">
              <a:off x="3518160" y="3979823"/>
              <a:ext cx="311684" cy="3093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>
            <a:xfrm flipV="1">
              <a:off x="3511773" y="4252683"/>
              <a:ext cx="311684" cy="3093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573" y="250956"/>
              <a:ext cx="2600038" cy="1461643"/>
            </a:xfrm>
            <a:prstGeom prst="rect">
              <a:avLst/>
            </a:prstGeom>
          </p:spPr>
        </p:pic>
        <p:cxnSp>
          <p:nvCxnSpPr>
            <p:cNvPr id="52" name="Curved Connector 51"/>
            <p:cNvCxnSpPr>
              <a:stCxn id="53" idx="1"/>
              <a:endCxn id="51" idx="1"/>
            </p:cNvCxnSpPr>
            <p:nvPr/>
          </p:nvCxnSpPr>
          <p:spPr>
            <a:xfrm rot="10800000">
              <a:off x="589574" y="981778"/>
              <a:ext cx="334107" cy="3403262"/>
            </a:xfrm>
            <a:prstGeom prst="curvedConnector3">
              <a:avLst>
                <a:gd name="adj1" fmla="val 228289"/>
              </a:avLst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512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/>
        </p:nvGrpSpPr>
        <p:grpSpPr>
          <a:xfrm>
            <a:off x="437788" y="63894"/>
            <a:ext cx="11568241" cy="6508357"/>
            <a:chOff x="437788" y="63894"/>
            <a:chExt cx="11568241" cy="6508357"/>
          </a:xfrm>
        </p:grpSpPr>
        <p:sp>
          <p:nvSpPr>
            <p:cNvPr id="74" name="Rectangle 73"/>
            <p:cNvSpPr/>
            <p:nvPr/>
          </p:nvSpPr>
          <p:spPr>
            <a:xfrm>
              <a:off x="438150" y="5200651"/>
              <a:ext cx="11563348" cy="1371600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Battle Space Visualization (ARES)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387600" y="3747000"/>
              <a:ext cx="4132468" cy="963966"/>
            </a:xfrm>
            <a:prstGeom prst="rect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Synthetic Training Environment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(IVAS, S/SVT, RCVT, OWT, CTC-IS, etc.)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37789" y="63894"/>
              <a:ext cx="11563349" cy="745742"/>
            </a:xfrm>
            <a:prstGeom prst="rect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Total Learning Architecture (TLA)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667267" y="3716989"/>
              <a:ext cx="2236498" cy="1038486"/>
            </a:xfrm>
            <a:prstGeom prst="rect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 Gateway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37788" y="996185"/>
              <a:ext cx="11563350" cy="2352675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Adaptive Learning Engine (GIFT)</a:t>
              </a: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5545535" y="1853433"/>
              <a:ext cx="2800349" cy="1390653"/>
              <a:chOff x="5210176" y="1257301"/>
              <a:chExt cx="2514600" cy="1181100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5210176" y="1257301"/>
                <a:ext cx="2514600" cy="1181100"/>
              </a:xfrm>
              <a:prstGeom prst="rect">
                <a:avLst/>
              </a:prstGeom>
              <a:solidFill>
                <a:srgbClr val="E7E6E6">
                  <a:lumMod val="9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Intelligent Adaptive Training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827920" y="1726402"/>
                <a:ext cx="1257432" cy="386641"/>
              </a:xfrm>
              <a:prstGeom prst="rect">
                <a:avLst/>
              </a:prstGeom>
              <a:solidFill>
                <a:srgbClr val="E7E6E6">
                  <a:lumMod val="9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Adaptations/MSELs (Manage Complexity)</a:t>
                </a: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6515210" y="2030236"/>
                <a:ext cx="1095375" cy="359716"/>
              </a:xfrm>
              <a:prstGeom prst="rect">
                <a:avLst/>
              </a:prstGeom>
              <a:solidFill>
                <a:srgbClr val="E7E6E6">
                  <a:lumMod val="9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Scenario Selection (Targeted </a:t>
                </a:r>
                <a:r>
                  <a:rPr kumimoji="0" lang="en-US" sz="1100" b="0" i="0" u="none" strike="noStrike" kern="0" cap="none" spc="0" normalizeH="0" baseline="0" noProof="0" dirty="0" err="1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Objs</a:t>
                </a:r>
                <a:r>
                  <a:rPr kumimoji="0" lang="en-US" sz="1100" b="0" i="0" u="none" strike="noStrike" kern="0" cap="none" spc="0" normalizeH="0" baseline="0" noProof="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8402567" y="1076236"/>
              <a:ext cx="3522371" cy="2167850"/>
              <a:chOff x="5210176" y="1257301"/>
              <a:chExt cx="2514600" cy="1181100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5210176" y="1257301"/>
                <a:ext cx="2514600" cy="1181100"/>
              </a:xfrm>
              <a:prstGeom prst="rect">
                <a:avLst/>
              </a:prstGeom>
              <a:solidFill>
                <a:srgbClr val="E7E6E6">
                  <a:lumMod val="9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Domain Modeling</a:t>
                </a: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5260526" y="1434644"/>
                <a:ext cx="1095375" cy="139067"/>
              </a:xfrm>
              <a:prstGeom prst="rect">
                <a:avLst/>
              </a:prstGeom>
              <a:solidFill>
                <a:srgbClr val="E7E6E6">
                  <a:lumMod val="9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SAM T (Fire Team)</a:t>
                </a: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6492651" y="1453331"/>
                <a:ext cx="1095375" cy="157724"/>
              </a:xfrm>
              <a:prstGeom prst="rect">
                <a:avLst/>
              </a:prstGeom>
              <a:solidFill>
                <a:srgbClr val="E7E6E6">
                  <a:lumMod val="9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VBS 3 (Squad)</a:t>
                </a:r>
              </a:p>
            </p:txBody>
          </p:sp>
        </p:grpSp>
        <p:sp>
          <p:nvSpPr>
            <p:cNvPr id="87" name="Rectangle 86"/>
            <p:cNvSpPr/>
            <p:nvPr/>
          </p:nvSpPr>
          <p:spPr>
            <a:xfrm>
              <a:off x="8473096" y="1697010"/>
              <a:ext cx="1534366" cy="241833"/>
            </a:xfrm>
            <a:prstGeom prst="rect">
              <a:avLst/>
            </a:prstGeom>
            <a:solidFill>
              <a:srgbClr val="E7E6E6">
                <a:lumMod val="9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TALK ON (Tank PLT)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0199017" y="2184084"/>
              <a:ext cx="1534366" cy="197521"/>
            </a:xfrm>
            <a:prstGeom prst="rect">
              <a:avLst/>
            </a:prstGeom>
            <a:solidFill>
              <a:srgbClr val="E7E6E6">
                <a:lumMod val="9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Competency (SPM)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763326" y="2757878"/>
              <a:ext cx="956950" cy="436932"/>
            </a:xfrm>
            <a:prstGeom prst="rect">
              <a:avLst/>
            </a:prstGeom>
            <a:solidFill>
              <a:srgbClr val="E7E6E6">
                <a:lumMod val="9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Cyber Injects (</a:t>
              </a:r>
              <a:r>
                <a:rPr kumimoji="0" lang="en-US" sz="1100" b="0" i="0" u="none" strike="noStrike" kern="0" cap="none" spc="0" normalizeH="0" baseline="0" noProof="0" dirty="0" err="1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CobWebs</a:t>
              </a:r>
              <a:r>
                <a:rPr kumimoji="0" lang="en-US" sz="1100" b="0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8462408" y="2456381"/>
              <a:ext cx="1534366" cy="364718"/>
            </a:xfrm>
            <a:prstGeom prst="rect">
              <a:avLst/>
            </a:prstGeom>
            <a:solidFill>
              <a:srgbClr val="E7E6E6">
                <a:lumMod val="9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Camp Shelby (SQD)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Team Marksmanship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0199017" y="2433746"/>
              <a:ext cx="1534366" cy="364718"/>
            </a:xfrm>
            <a:prstGeom prst="rect">
              <a:avLst/>
            </a:prstGeom>
            <a:solidFill>
              <a:srgbClr val="E7E6E6">
                <a:lumMod val="9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 Smart (Indirect Fires)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8473095" y="2853389"/>
              <a:ext cx="1534367" cy="364718"/>
            </a:xfrm>
            <a:prstGeom prst="rect">
              <a:avLst/>
            </a:prstGeom>
            <a:solidFill>
              <a:srgbClr val="E7E6E6">
                <a:lumMod val="9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JRTC/CTC-IS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(Mission Command)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0199017" y="2855012"/>
              <a:ext cx="1534366" cy="364718"/>
            </a:xfrm>
            <a:prstGeom prst="rect">
              <a:avLst/>
            </a:prstGeom>
            <a:solidFill>
              <a:srgbClr val="E7E6E6">
                <a:lumMod val="9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Others?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(ASU, Army U, </a:t>
              </a:r>
              <a:r>
                <a:rPr kumimoji="0" lang="en-US" sz="1100" b="0" i="0" u="none" strike="noStrike" kern="0" cap="none" spc="0" normalizeH="0" baseline="0" noProof="0" dirty="0" err="1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MCoE</a:t>
              </a:r>
              <a:r>
                <a:rPr kumimoji="0" lang="en-US" sz="1100" b="0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18304" y="3496217"/>
              <a:ext cx="2504917" cy="1536515"/>
            </a:xfrm>
            <a:prstGeom prst="rect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Enabling Tech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888491" y="3961119"/>
              <a:ext cx="2364542" cy="300037"/>
            </a:xfrm>
            <a:prstGeom prst="rect">
              <a:avLst/>
            </a:prstGeom>
            <a:solidFill>
              <a:srgbClr val="E7E6E6">
                <a:lumMod val="9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err="1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Comms</a:t>
              </a:r>
              <a:r>
                <a:rPr kumimoji="0" lang="en-US" sz="1100" b="0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Capture/Parsing (NLP)</a:t>
              </a: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498954" y="2079320"/>
              <a:ext cx="2494033" cy="1181100"/>
              <a:chOff x="2994819" y="2062986"/>
              <a:chExt cx="2494033" cy="1181100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2994819" y="2062986"/>
                <a:ext cx="2494033" cy="1181100"/>
                <a:chOff x="5210176" y="1257301"/>
                <a:chExt cx="2514600" cy="1181100"/>
              </a:xfrm>
            </p:grpSpPr>
            <p:sp>
              <p:nvSpPr>
                <p:cNvPr id="99" name="Rectangle 98"/>
                <p:cNvSpPr/>
                <p:nvPr/>
              </p:nvSpPr>
              <p:spPr>
                <a:xfrm>
                  <a:off x="5210176" y="1257301"/>
                  <a:ext cx="2514600" cy="1181100"/>
                </a:xfrm>
                <a:prstGeom prst="rect">
                  <a:avLst/>
                </a:prstGeom>
                <a:solidFill>
                  <a:srgbClr val="E7E6E6">
                    <a:lumMod val="9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 smtClean="0">
                      <a:ln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Coaching/Feedback</a:t>
                  </a:r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5324950" y="1839118"/>
                  <a:ext cx="1095375" cy="236453"/>
                </a:xfrm>
                <a:prstGeom prst="rect">
                  <a:avLst/>
                </a:prstGeom>
                <a:solidFill>
                  <a:srgbClr val="E7E6E6">
                    <a:lumMod val="9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 smtClean="0">
                      <a:ln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Real-time</a:t>
                  </a:r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6492457" y="1846262"/>
                  <a:ext cx="1095375" cy="229309"/>
                </a:xfrm>
                <a:prstGeom prst="rect">
                  <a:avLst/>
                </a:prstGeom>
                <a:solidFill>
                  <a:srgbClr val="E7E6E6">
                    <a:lumMod val="9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 smtClean="0">
                      <a:ln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AAR</a:t>
                  </a:r>
                </a:p>
              </p:txBody>
            </p:sp>
          </p:grpSp>
          <p:sp>
            <p:nvSpPr>
              <p:cNvPr id="98" name="Rectangle 97"/>
              <p:cNvSpPr/>
              <p:nvPr/>
            </p:nvSpPr>
            <p:spPr>
              <a:xfrm>
                <a:off x="3105844" y="2936269"/>
                <a:ext cx="2248136" cy="275322"/>
              </a:xfrm>
              <a:prstGeom prst="rect">
                <a:avLst/>
              </a:prstGeom>
              <a:solidFill>
                <a:srgbClr val="E7E6E6">
                  <a:lumMod val="9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Individual/Team Differences</a:t>
                </a:r>
              </a:p>
            </p:txBody>
          </p:sp>
        </p:grpSp>
        <p:sp>
          <p:nvSpPr>
            <p:cNvPr id="102" name="Rectangle 101"/>
            <p:cNvSpPr/>
            <p:nvPr/>
          </p:nvSpPr>
          <p:spPr>
            <a:xfrm>
              <a:off x="888491" y="4324152"/>
              <a:ext cx="2364542" cy="401906"/>
            </a:xfrm>
            <a:prstGeom prst="rect">
              <a:avLst/>
            </a:prstGeom>
            <a:solidFill>
              <a:srgbClr val="E7E6E6">
                <a:lumMod val="9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Sensors (State Classifiers)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(MASTR-E?)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744944" y="4206108"/>
              <a:ext cx="2068443" cy="300037"/>
            </a:xfrm>
            <a:prstGeom prst="rect">
              <a:avLst/>
            </a:prstGeom>
            <a:solidFill>
              <a:srgbClr val="E7E6E6">
                <a:lumMod val="9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 Parser/Manager</a:t>
              </a: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0209948" y="1762432"/>
              <a:ext cx="1534366" cy="386379"/>
            </a:xfrm>
            <a:prstGeom prst="rect">
              <a:avLst/>
            </a:prstGeom>
            <a:solidFill>
              <a:srgbClr val="E7E6E6">
                <a:lumMod val="9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CGSC (Com Gen Staff School)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880196" y="6042216"/>
              <a:ext cx="2146714" cy="478115"/>
            </a:xfrm>
            <a:prstGeom prst="rect">
              <a:avLst/>
            </a:prstGeom>
            <a:solidFill>
              <a:srgbClr val="E7E6E6">
                <a:lumMod val="9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Scenario Run-Time Visualization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(Sand, Floor, AR, VR, </a:t>
              </a:r>
              <a:r>
                <a:rPr kumimoji="0" lang="en-US" sz="1100" b="0" i="0" u="none" strike="noStrike" kern="0" cap="none" spc="0" normalizeH="0" baseline="0" noProof="0" dirty="0" err="1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etc</a:t>
              </a:r>
              <a:r>
                <a:rPr kumimoji="0" lang="en-US" sz="1100" b="0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094866" y="6042216"/>
              <a:ext cx="1222546" cy="478115"/>
            </a:xfrm>
            <a:prstGeom prst="rect">
              <a:avLst/>
            </a:prstGeom>
            <a:solidFill>
              <a:srgbClr val="E7E6E6">
                <a:lumMod val="9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ALE Assessment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Widget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317412" y="6042216"/>
              <a:ext cx="1232152" cy="478115"/>
            </a:xfrm>
            <a:prstGeom prst="rect">
              <a:avLst/>
            </a:prstGeom>
            <a:solidFill>
              <a:srgbClr val="E7E6E6">
                <a:lumMod val="9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ALE Strategy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Handler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659925" y="6042216"/>
              <a:ext cx="2146714" cy="478115"/>
            </a:xfrm>
            <a:prstGeom prst="rect">
              <a:avLst/>
            </a:prstGeom>
            <a:solidFill>
              <a:srgbClr val="E7E6E6">
                <a:lumMod val="9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Cyber Threat Attribution Models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(COBWEBS)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27804" y="6042216"/>
              <a:ext cx="2364542" cy="478115"/>
            </a:xfrm>
            <a:prstGeom prst="rect">
              <a:avLst/>
            </a:prstGeom>
            <a:solidFill>
              <a:srgbClr val="E7E6E6">
                <a:lumMod val="9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SMASH Library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(Sniper at </a:t>
              </a:r>
              <a:r>
                <a:rPr kumimoji="0" lang="en-US" sz="1100" b="0" i="0" u="none" strike="noStrike" kern="0" cap="none" spc="0" normalizeH="0" baseline="0" noProof="0" dirty="0" err="1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x,y,z</a:t>
              </a:r>
              <a:r>
                <a:rPr kumimoji="0" lang="en-US" sz="1100" b="0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)(NLP induced)</a:t>
              </a: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3075537" y="1532565"/>
              <a:ext cx="2362200" cy="1733380"/>
              <a:chOff x="552088" y="1120010"/>
              <a:chExt cx="2362200" cy="1733380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552088" y="1120010"/>
                <a:ext cx="2362200" cy="1733380"/>
                <a:chOff x="2371725" y="1257301"/>
                <a:chExt cx="2514600" cy="963852"/>
              </a:xfrm>
            </p:grpSpPr>
            <p:sp>
              <p:nvSpPr>
                <p:cNvPr id="116" name="Rectangle 115"/>
                <p:cNvSpPr/>
                <p:nvPr/>
              </p:nvSpPr>
              <p:spPr>
                <a:xfrm>
                  <a:off x="2371725" y="1257301"/>
                  <a:ext cx="2514600" cy="963852"/>
                </a:xfrm>
                <a:prstGeom prst="rect">
                  <a:avLst/>
                </a:prstGeom>
                <a:solidFill>
                  <a:srgbClr val="E7E6E6">
                    <a:lumMod val="9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 smtClean="0">
                      <a:ln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Assessment</a:t>
                  </a: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2456773" y="1431630"/>
                  <a:ext cx="860192" cy="246826"/>
                </a:xfrm>
                <a:prstGeom prst="rect">
                  <a:avLst/>
                </a:prstGeom>
                <a:solidFill>
                  <a:srgbClr val="E7E6E6">
                    <a:lumMod val="9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 smtClean="0">
                      <a:ln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Individual Task Work</a:t>
                  </a: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2463761" y="1711438"/>
                  <a:ext cx="853204" cy="245335"/>
                </a:xfrm>
                <a:prstGeom prst="rect">
                  <a:avLst/>
                </a:prstGeom>
                <a:solidFill>
                  <a:srgbClr val="E7E6E6">
                    <a:lumMod val="9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 smtClean="0">
                      <a:ln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Team Task Work</a:t>
                  </a:r>
                </a:p>
              </p:txBody>
            </p:sp>
          </p:grpSp>
          <p:sp>
            <p:nvSpPr>
              <p:cNvPr id="112" name="Rectangle 111"/>
              <p:cNvSpPr/>
              <p:nvPr/>
            </p:nvSpPr>
            <p:spPr>
              <a:xfrm>
                <a:off x="1815745" y="2282844"/>
                <a:ext cx="1035553" cy="276222"/>
              </a:xfrm>
              <a:prstGeom prst="rect">
                <a:avLst/>
              </a:prstGeom>
              <a:solidFill>
                <a:srgbClr val="E7E6E6">
                  <a:lumMod val="9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Team </a:t>
                </a:r>
                <a:r>
                  <a:rPr kumimoji="0" lang="en-US" sz="1100" b="0" i="0" u="none" strike="noStrike" kern="0" cap="none" spc="0" normalizeH="0" baseline="0" noProof="0" dirty="0" err="1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Comms</a:t>
                </a:r>
                <a:endParaRPr kumimoji="0" lang="en-US" sz="1100" b="0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1815745" y="1915312"/>
                <a:ext cx="1035553" cy="276222"/>
              </a:xfrm>
              <a:prstGeom prst="rect">
                <a:avLst/>
              </a:prstGeom>
              <a:solidFill>
                <a:srgbClr val="E7E6E6">
                  <a:lumMod val="9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Team </a:t>
                </a:r>
                <a:r>
                  <a:rPr kumimoji="0" lang="en-US" sz="1100" b="0" i="0" u="none" strike="noStrike" kern="0" cap="none" spc="0" normalizeH="0" baseline="0" noProof="0" dirty="0" err="1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Coord</a:t>
                </a:r>
                <a:endParaRPr kumimoji="0" lang="en-US" sz="1100" b="0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1815745" y="1443059"/>
                <a:ext cx="1035553" cy="407856"/>
              </a:xfrm>
              <a:prstGeom prst="rect">
                <a:avLst/>
              </a:prstGeom>
              <a:solidFill>
                <a:srgbClr val="E7E6E6">
                  <a:lumMod val="9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Team Cohesion</a:t>
                </a: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593073" y="2415185"/>
                <a:ext cx="1005718" cy="402249"/>
              </a:xfrm>
              <a:prstGeom prst="rect">
                <a:avLst/>
              </a:prstGeom>
              <a:solidFill>
                <a:srgbClr val="E7E6E6">
                  <a:lumMod val="9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Affect/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Workload</a:t>
                </a:r>
              </a:p>
            </p:txBody>
          </p:sp>
        </p:grpSp>
        <p:sp>
          <p:nvSpPr>
            <p:cNvPr id="119" name="TextBox 118"/>
            <p:cNvSpPr txBox="1"/>
            <p:nvPr/>
          </p:nvSpPr>
          <p:spPr>
            <a:xfrm>
              <a:off x="11029013" y="3530624"/>
              <a:ext cx="715301" cy="253916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Unit A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1016289" y="3889055"/>
              <a:ext cx="715301" cy="253916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Unit B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1027559" y="4240660"/>
              <a:ext cx="715301" cy="253916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Unit C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1016289" y="4634218"/>
              <a:ext cx="715301" cy="253916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Unit D</a:t>
              </a:r>
            </a:p>
          </p:txBody>
        </p:sp>
        <p:cxnSp>
          <p:nvCxnSpPr>
            <p:cNvPr id="123" name="Straight Arrow Connector 122"/>
            <p:cNvCxnSpPr>
              <a:stCxn id="119" idx="1"/>
              <a:endCxn id="75" idx="3"/>
            </p:cNvCxnSpPr>
            <p:nvPr/>
          </p:nvCxnSpPr>
          <p:spPr>
            <a:xfrm flipH="1">
              <a:off x="10520068" y="3657582"/>
              <a:ext cx="508945" cy="57140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4" name="Straight Arrow Connector 123"/>
            <p:cNvCxnSpPr>
              <a:stCxn id="120" idx="1"/>
              <a:endCxn id="75" idx="3"/>
            </p:cNvCxnSpPr>
            <p:nvPr/>
          </p:nvCxnSpPr>
          <p:spPr>
            <a:xfrm flipH="1">
              <a:off x="10520068" y="4016013"/>
              <a:ext cx="496221" cy="21297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5" name="Straight Arrow Connector 124"/>
            <p:cNvCxnSpPr>
              <a:stCxn id="121" idx="1"/>
              <a:endCxn id="75" idx="3"/>
            </p:cNvCxnSpPr>
            <p:nvPr/>
          </p:nvCxnSpPr>
          <p:spPr>
            <a:xfrm flipH="1" flipV="1">
              <a:off x="10520068" y="4228983"/>
              <a:ext cx="507491" cy="138635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6" name="Straight Arrow Connector 125"/>
            <p:cNvCxnSpPr>
              <a:stCxn id="122" idx="1"/>
              <a:endCxn id="75" idx="3"/>
            </p:cNvCxnSpPr>
            <p:nvPr/>
          </p:nvCxnSpPr>
          <p:spPr>
            <a:xfrm flipH="1" flipV="1">
              <a:off x="10520068" y="4228983"/>
              <a:ext cx="496221" cy="532193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27" name="TextBox 126"/>
            <p:cNvSpPr txBox="1"/>
            <p:nvPr/>
          </p:nvSpPr>
          <p:spPr>
            <a:xfrm>
              <a:off x="11731590" y="3428911"/>
              <a:ext cx="274439" cy="1631216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Biosensors</a:t>
              </a:r>
            </a:p>
          </p:txBody>
        </p:sp>
        <p:cxnSp>
          <p:nvCxnSpPr>
            <p:cNvPr id="128" name="Straight Arrow Connector 127"/>
            <p:cNvCxnSpPr>
              <a:stCxn id="77" idx="1"/>
              <a:endCxn id="94" idx="3"/>
            </p:cNvCxnSpPr>
            <p:nvPr/>
          </p:nvCxnSpPr>
          <p:spPr>
            <a:xfrm flipH="1">
              <a:off x="3323221" y="4236232"/>
              <a:ext cx="344046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9" name="Elbow Connector 128"/>
            <p:cNvCxnSpPr>
              <a:stCxn id="94" idx="1"/>
              <a:endCxn id="78" idx="1"/>
            </p:cNvCxnSpPr>
            <p:nvPr/>
          </p:nvCxnSpPr>
          <p:spPr>
            <a:xfrm rot="10800000">
              <a:off x="437788" y="2172523"/>
              <a:ext cx="380516" cy="2091952"/>
            </a:xfrm>
            <a:prstGeom prst="bentConnector3">
              <a:avLst>
                <a:gd name="adj1" fmla="val 160076"/>
              </a:avLst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0" name="Straight Arrow Connector 129"/>
            <p:cNvCxnSpPr>
              <a:stCxn id="77" idx="3"/>
              <a:endCxn id="75" idx="1"/>
            </p:cNvCxnSpPr>
            <p:nvPr/>
          </p:nvCxnSpPr>
          <p:spPr>
            <a:xfrm flipV="1">
              <a:off x="5903765" y="4228983"/>
              <a:ext cx="483835" cy="7249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31" name="Straight Arrow Connector 130"/>
            <p:cNvCxnSpPr>
              <a:stCxn id="77" idx="2"/>
            </p:cNvCxnSpPr>
            <p:nvPr/>
          </p:nvCxnSpPr>
          <p:spPr>
            <a:xfrm>
              <a:off x="4785516" y="4755475"/>
              <a:ext cx="0" cy="44461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32" name="Straight Arrow Connector 131"/>
            <p:cNvCxnSpPr>
              <a:stCxn id="77" idx="0"/>
            </p:cNvCxnSpPr>
            <p:nvPr/>
          </p:nvCxnSpPr>
          <p:spPr>
            <a:xfrm flipV="1">
              <a:off x="4785516" y="3330342"/>
              <a:ext cx="0" cy="386647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133" name="Rectangle 132"/>
            <p:cNvSpPr/>
            <p:nvPr/>
          </p:nvSpPr>
          <p:spPr>
            <a:xfrm>
              <a:off x="717551" y="2413502"/>
              <a:ext cx="2068740" cy="254034"/>
            </a:xfrm>
            <a:prstGeom prst="rect">
              <a:avLst/>
            </a:prstGeom>
            <a:solidFill>
              <a:srgbClr val="E7E6E6">
                <a:lumMod val="9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Reinforcement Learning</a:t>
              </a: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702912" y="474695"/>
              <a:ext cx="1534366" cy="272994"/>
            </a:xfrm>
            <a:prstGeom prst="rect">
              <a:avLst/>
            </a:prstGeom>
            <a:solidFill>
              <a:srgbClr val="E7E6E6">
                <a:lumMod val="9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err="1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CaSS</a:t>
              </a:r>
              <a:endParaRPr kumimoji="0" lang="en-US" sz="1100" b="0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397887" y="474695"/>
              <a:ext cx="1796414" cy="272994"/>
            </a:xfrm>
            <a:prstGeom prst="rect">
              <a:avLst/>
            </a:prstGeom>
            <a:solidFill>
              <a:srgbClr val="E7E6E6">
                <a:lumMod val="9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Universal Learner Record</a:t>
              </a: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7352687" y="471582"/>
              <a:ext cx="1796414" cy="272994"/>
            </a:xfrm>
            <a:prstGeom prst="rect">
              <a:avLst/>
            </a:prstGeom>
            <a:solidFill>
              <a:srgbClr val="E7E6E6">
                <a:lumMod val="9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Recommender Engine</a:t>
              </a:r>
            </a:p>
          </p:txBody>
        </p:sp>
        <p:cxnSp>
          <p:nvCxnSpPr>
            <p:cNvPr id="137" name="Straight Arrow Connector 136"/>
            <p:cNvCxnSpPr>
              <a:stCxn id="78" idx="0"/>
              <a:endCxn id="76" idx="2"/>
            </p:cNvCxnSpPr>
            <p:nvPr/>
          </p:nvCxnSpPr>
          <p:spPr>
            <a:xfrm flipV="1">
              <a:off x="6219463" y="809636"/>
              <a:ext cx="1" cy="186549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138" name="Rectangle 137"/>
            <p:cNvSpPr/>
            <p:nvPr/>
          </p:nvSpPr>
          <p:spPr>
            <a:xfrm>
              <a:off x="627804" y="5674545"/>
              <a:ext cx="2364542" cy="340818"/>
            </a:xfrm>
            <a:prstGeom prst="rect">
              <a:avLst/>
            </a:prstGeom>
            <a:solidFill>
              <a:srgbClr val="E7E6E6">
                <a:lumMod val="9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Gesture Control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10252599" y="5561499"/>
              <a:ext cx="1620003" cy="396757"/>
            </a:xfrm>
            <a:prstGeom prst="rect">
              <a:avLst/>
            </a:prstGeom>
            <a:solidFill>
              <a:srgbClr val="E7E6E6">
                <a:lumMod val="9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AAR Interfacing/Replay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(CTC-IS Use Case)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10199017" y="6042216"/>
              <a:ext cx="1727169" cy="478115"/>
            </a:xfrm>
            <a:prstGeom prst="rect">
              <a:avLst/>
            </a:prstGeom>
            <a:solidFill>
              <a:srgbClr val="E7E6E6">
                <a:lumMod val="9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 Layering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(Echelon, Fog of War, etc.)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627804" y="5230582"/>
              <a:ext cx="2364542" cy="413483"/>
            </a:xfrm>
            <a:prstGeom prst="rect">
              <a:avLst/>
            </a:prstGeom>
            <a:solidFill>
              <a:srgbClr val="E7E6E6">
                <a:lumMod val="9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Multi-Modal Interaction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(Constructive vs. 3D Interfacing)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3147415" y="5659130"/>
              <a:ext cx="2364542" cy="334326"/>
            </a:xfrm>
            <a:prstGeom prst="rect">
              <a:avLst/>
            </a:prstGeom>
            <a:solidFill>
              <a:srgbClr val="E7E6E6">
                <a:lumMod val="9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Physio Model Visualization??</a:t>
              </a: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8473096" y="2002046"/>
              <a:ext cx="1534366" cy="402415"/>
            </a:xfrm>
            <a:prstGeom prst="rect">
              <a:avLst/>
            </a:prstGeom>
            <a:solidFill>
              <a:srgbClr val="E7E6E6">
                <a:lumMod val="9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USMA Convoy/Cyber (PLT)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860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GIFT Modifications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2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human (OC) to the Learning effect chain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2495" y="1613695"/>
            <a:ext cx="8467011" cy="493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769" y="2891284"/>
            <a:ext cx="1062789" cy="1062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335" y="3047693"/>
            <a:ext cx="1062789" cy="106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207" y="1747728"/>
            <a:ext cx="7972703" cy="37399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28825" y="5836596"/>
            <a:ext cx="2148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(Sottilare et al., 2018)</a:t>
            </a:r>
            <a:endParaRPr lang="en-US" sz="160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173245" y="323832"/>
            <a:ext cx="7621405" cy="801687"/>
          </a:xfrm>
        </p:spPr>
        <p:txBody>
          <a:bodyPr/>
          <a:lstStyle/>
          <a:p>
            <a:r>
              <a:rPr lang="en-US" sz="2000" b="1" dirty="0"/>
              <a:t>Adding a human (OC) to the </a:t>
            </a:r>
            <a:r>
              <a:rPr lang="en-US" sz="2000" b="1" dirty="0" smtClean="0"/>
              <a:t>Collective Learning </a:t>
            </a:r>
            <a:r>
              <a:rPr lang="en-US" sz="2000" b="1" dirty="0"/>
              <a:t>effect chain</a:t>
            </a:r>
            <a:endParaRPr lang="en-US" sz="2000" b="1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80" y="3810194"/>
            <a:ext cx="1062789" cy="1062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602" y="3810194"/>
            <a:ext cx="1062789" cy="106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4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05" y="901700"/>
            <a:ext cx="10058400" cy="571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4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master interface (Alpha)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69" y="1079848"/>
            <a:ext cx="10659979" cy="537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master interface (Alpha)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74" y="1094873"/>
            <a:ext cx="10608662" cy="53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0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master interface (Alpha)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52" y="1067606"/>
            <a:ext cx="10708105" cy="537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9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currently exists…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Demonstration in the domains: (1) Cyber Bullets in Convoy Operation and (2) Clear Building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7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to Persistent Modeling and Recommendation Engines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8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4146" y="249169"/>
            <a:ext cx="861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ea typeface="ＭＳ Ｐゴシック" charset="-128"/>
              </a:rPr>
              <a:t>Squad Performance </a:t>
            </a:r>
            <a:r>
              <a:rPr lang="en-US" b="1" dirty="0" smtClean="0">
                <a:solidFill>
                  <a:prstClr val="black"/>
                </a:solidFill>
                <a:ea typeface="ＭＳ Ｐゴシック" charset="-128"/>
              </a:rPr>
              <a:t>Model: Currently Under Development</a:t>
            </a:r>
            <a:endParaRPr lang="en-US" b="1" dirty="0">
              <a:solidFill>
                <a:prstClr val="black"/>
              </a:solidFill>
              <a:ea typeface="ＭＳ Ｐゴシック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7097"/>
            <a:ext cx="12192000" cy="45238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700" y="1179797"/>
            <a:ext cx="8534400" cy="34956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889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4843501" y="5216979"/>
            <a:ext cx="1445079" cy="710292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Presence Patrol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398422" y="5927271"/>
            <a:ext cx="1445079" cy="710292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ROE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843500" y="5927271"/>
            <a:ext cx="1445079" cy="710292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Weapon Control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288579" y="5927271"/>
            <a:ext cx="1445079" cy="710292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Reporting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4038830" y="4767943"/>
            <a:ext cx="1" cy="1159328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9" name="Straight Arrow Connector 38"/>
          <p:cNvCxnSpPr/>
          <p:nvPr/>
        </p:nvCxnSpPr>
        <p:spPr>
          <a:xfrm flipH="1" flipV="1">
            <a:off x="5566038" y="4747097"/>
            <a:ext cx="1" cy="1159328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0" name="Straight Arrow Connector 39"/>
          <p:cNvCxnSpPr/>
          <p:nvPr/>
        </p:nvCxnSpPr>
        <p:spPr>
          <a:xfrm flipH="1" flipV="1">
            <a:off x="7011115" y="4767943"/>
            <a:ext cx="1" cy="1159328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1" name="Rounded Rectangle 40"/>
          <p:cNvSpPr/>
          <p:nvPr/>
        </p:nvSpPr>
        <p:spPr>
          <a:xfrm>
            <a:off x="3560916" y="4287915"/>
            <a:ext cx="4039340" cy="459182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xAPI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 Lake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730237" y="520279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xAPI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57444" y="485523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xAPI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18909" y="522457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xAPI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560916" y="2929631"/>
            <a:ext cx="1696528" cy="906020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Soldier1 Movement Competency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5870645" y="2929631"/>
            <a:ext cx="1696528" cy="906020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Soldier1 Shooting Competency</a:t>
            </a:r>
          </a:p>
        </p:txBody>
      </p:sp>
      <p:cxnSp>
        <p:nvCxnSpPr>
          <p:cNvPr id="47" name="Straight Arrow Connector 46"/>
          <p:cNvCxnSpPr>
            <a:stCxn id="41" idx="0"/>
          </p:cNvCxnSpPr>
          <p:nvPr/>
        </p:nvCxnSpPr>
        <p:spPr>
          <a:xfrm flipH="1" flipV="1">
            <a:off x="4388489" y="3815617"/>
            <a:ext cx="1192097" cy="472298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8" name="Straight Arrow Connector 47"/>
          <p:cNvCxnSpPr>
            <a:stCxn id="41" idx="0"/>
            <a:endCxn id="46" idx="2"/>
          </p:cNvCxnSpPr>
          <p:nvPr/>
        </p:nvCxnSpPr>
        <p:spPr>
          <a:xfrm flipV="1">
            <a:off x="5580586" y="3835651"/>
            <a:ext cx="1138323" cy="452264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6440226" y="3897737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CASS Mapping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8036742" y="2936649"/>
            <a:ext cx="1696528" cy="906020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Soldier2 Movement Competency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0346471" y="2936649"/>
            <a:ext cx="1696528" cy="906020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Soldier2 Shooting Competency</a:t>
            </a:r>
          </a:p>
        </p:txBody>
      </p:sp>
      <p:cxnSp>
        <p:nvCxnSpPr>
          <p:cNvPr id="52" name="Straight Arrow Connector 51"/>
          <p:cNvCxnSpPr>
            <a:stCxn id="45" idx="0"/>
          </p:cNvCxnSpPr>
          <p:nvPr/>
        </p:nvCxnSpPr>
        <p:spPr>
          <a:xfrm flipV="1">
            <a:off x="4409180" y="1926454"/>
            <a:ext cx="1764467" cy="1003177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3" name="Straight Arrow Connector 52"/>
          <p:cNvCxnSpPr>
            <a:stCxn id="46" idx="0"/>
          </p:cNvCxnSpPr>
          <p:nvPr/>
        </p:nvCxnSpPr>
        <p:spPr>
          <a:xfrm flipH="1" flipV="1">
            <a:off x="6105708" y="1926454"/>
            <a:ext cx="613201" cy="1003177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4" name="Straight Arrow Connector 53"/>
          <p:cNvCxnSpPr>
            <a:stCxn id="50" idx="0"/>
          </p:cNvCxnSpPr>
          <p:nvPr/>
        </p:nvCxnSpPr>
        <p:spPr>
          <a:xfrm flipH="1" flipV="1">
            <a:off x="6139678" y="1926454"/>
            <a:ext cx="2745328" cy="1010195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5" name="Straight Arrow Connector 54"/>
          <p:cNvCxnSpPr>
            <a:stCxn id="51" idx="0"/>
          </p:cNvCxnSpPr>
          <p:nvPr/>
        </p:nvCxnSpPr>
        <p:spPr>
          <a:xfrm flipH="1" flipV="1">
            <a:off x="6207618" y="1971524"/>
            <a:ext cx="4987117" cy="965125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6" name="Rounded Rectangle 55"/>
          <p:cNvSpPr/>
          <p:nvPr/>
        </p:nvSpPr>
        <p:spPr>
          <a:xfrm>
            <a:off x="5393323" y="1072522"/>
            <a:ext cx="1696528" cy="906020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Squad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355271" y="2084754"/>
            <a:ext cx="2669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CASS Mapping (Unit Level)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134036" y="645177"/>
            <a:ext cx="2599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CASS Mapping (BTL Level)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29638" y="5218736"/>
            <a:ext cx="32399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Scenarios create these via GIFT</a:t>
            </a:r>
            <a:endParaRPr lang="en-US" sz="1800" kern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xAPI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specifications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(authored by domain experts…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Represented in GIFT task model)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14414" y="3590101"/>
            <a:ext cx="3122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Training Managers create these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(METL tracking?)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40835" y="1920210"/>
            <a:ext cx="3122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Training Managers create these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(METL tracking?)</a:t>
            </a:r>
          </a:p>
        </p:txBody>
      </p:sp>
    </p:spTree>
    <p:extLst>
      <p:ext uri="{BB962C8B-B14F-4D97-AF65-F5344CB8AC3E}">
        <p14:creationId xmlns:p14="http://schemas.microsoft.com/office/powerpoint/2010/main" val="296664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458" y="161710"/>
            <a:ext cx="6066604" cy="533400"/>
          </a:xfrm>
        </p:spPr>
        <p:txBody>
          <a:bodyPr/>
          <a:lstStyle/>
          <a:p>
            <a:r>
              <a:rPr lang="en-US" u="sng" dirty="0" smtClean="0"/>
              <a:t>Proposed Architecture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6765" y="1742158"/>
            <a:ext cx="1521635" cy="34163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u="sng" dirty="0" smtClean="0">
                <a:solidFill>
                  <a:prstClr val="black"/>
                </a:solidFill>
                <a:latin typeface="Arial"/>
                <a:ea typeface="+mn-ea"/>
              </a:rPr>
              <a:t>Weapon: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 smtClean="0">
                <a:solidFill>
                  <a:prstClr val="black"/>
                </a:solidFill>
                <a:latin typeface="Arial"/>
                <a:ea typeface="+mn-ea"/>
              </a:rPr>
              <a:t>Aim </a:t>
            </a:r>
            <a:r>
              <a:rPr lang="en-US" sz="1350" b="1" dirty="0">
                <a:solidFill>
                  <a:prstClr val="black"/>
                </a:solidFill>
                <a:latin typeface="Arial"/>
                <a:ea typeface="+mn-ea"/>
              </a:rPr>
              <a:t>(</a:t>
            </a:r>
            <a:r>
              <a:rPr lang="en-US" sz="1350" b="1" dirty="0" err="1">
                <a:solidFill>
                  <a:prstClr val="black"/>
                </a:solidFill>
                <a:latin typeface="Arial"/>
                <a:ea typeface="+mn-ea"/>
              </a:rPr>
              <a:t>x,y</a:t>
            </a:r>
            <a:r>
              <a:rPr lang="en-US" sz="1350" b="1" dirty="0">
                <a:solidFill>
                  <a:prstClr val="black"/>
                </a:solidFill>
                <a:latin typeface="Arial"/>
                <a:ea typeface="+mn-ea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black"/>
                </a:solidFill>
                <a:latin typeface="Arial"/>
                <a:ea typeface="+mn-ea"/>
              </a:rPr>
              <a:t>Trigger </a:t>
            </a:r>
            <a:r>
              <a:rPr lang="en-US" sz="1350" b="1" dirty="0" smtClean="0">
                <a:solidFill>
                  <a:prstClr val="black"/>
                </a:solidFill>
                <a:latin typeface="Arial"/>
                <a:ea typeface="+mn-ea"/>
              </a:rPr>
              <a:t>Squeeze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1" u="sng" dirty="0" smtClean="0">
              <a:solidFill>
                <a:prstClr val="black"/>
              </a:solidFill>
              <a:latin typeface="Arial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1" u="sng" dirty="0">
              <a:solidFill>
                <a:prstClr val="black"/>
              </a:solidFill>
              <a:latin typeface="Arial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1" u="sng" dirty="0" smtClean="0">
              <a:solidFill>
                <a:prstClr val="black"/>
              </a:solidFill>
              <a:latin typeface="Arial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u="sng" dirty="0" err="1" smtClean="0">
                <a:solidFill>
                  <a:prstClr val="black"/>
                </a:solidFill>
                <a:latin typeface="Arial"/>
                <a:ea typeface="+mn-ea"/>
              </a:rPr>
              <a:t>BioHarness</a:t>
            </a:r>
            <a:r>
              <a:rPr lang="en-US" sz="1350" b="1" u="sng" dirty="0" smtClean="0">
                <a:solidFill>
                  <a:prstClr val="black"/>
                </a:solidFill>
                <a:latin typeface="Arial"/>
                <a:ea typeface="+mn-ea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 smtClean="0">
                <a:solidFill>
                  <a:prstClr val="black"/>
                </a:solidFill>
                <a:latin typeface="Arial"/>
                <a:ea typeface="+mn-ea"/>
              </a:rPr>
              <a:t>Breathing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 smtClean="0">
                <a:solidFill>
                  <a:prstClr val="black"/>
                </a:solidFill>
                <a:latin typeface="Arial"/>
                <a:ea typeface="+mn-ea"/>
              </a:rPr>
              <a:t>ECG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 smtClean="0">
                <a:solidFill>
                  <a:prstClr val="black"/>
                </a:solidFill>
                <a:latin typeface="Arial"/>
                <a:ea typeface="+mn-ea"/>
              </a:rPr>
              <a:t>Posture</a:t>
            </a:r>
            <a:endParaRPr lang="en-US" sz="1350" b="1" dirty="0">
              <a:solidFill>
                <a:prstClr val="black"/>
              </a:solidFill>
              <a:latin typeface="Arial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1" dirty="0" smtClean="0">
              <a:solidFill>
                <a:prstClr val="black"/>
              </a:solidFill>
              <a:latin typeface="Arial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1" dirty="0">
              <a:solidFill>
                <a:prstClr val="black"/>
              </a:solidFill>
              <a:latin typeface="Arial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u="sng" dirty="0">
                <a:solidFill>
                  <a:prstClr val="black"/>
                </a:solidFill>
                <a:latin typeface="Arial"/>
                <a:ea typeface="+mn-ea"/>
              </a:rPr>
              <a:t>Performance </a:t>
            </a:r>
            <a:r>
              <a:rPr lang="en-US" sz="1350" b="1" u="sng" dirty="0" smtClean="0">
                <a:solidFill>
                  <a:prstClr val="black"/>
                </a:solidFill>
                <a:latin typeface="Arial"/>
                <a:ea typeface="+mn-ea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 smtClean="0">
                <a:solidFill>
                  <a:prstClr val="black"/>
                </a:solidFill>
                <a:latin typeface="Arial"/>
                <a:ea typeface="+mn-ea"/>
              </a:rPr>
              <a:t>Hit/Miss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 smtClean="0">
                <a:solidFill>
                  <a:prstClr val="black"/>
                </a:solidFill>
                <a:latin typeface="Arial"/>
                <a:ea typeface="+mn-ea"/>
              </a:rPr>
              <a:t>Casualties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 smtClean="0">
                <a:solidFill>
                  <a:prstClr val="black"/>
                </a:solidFill>
                <a:latin typeface="Arial"/>
                <a:ea typeface="+mn-ea"/>
              </a:rPr>
              <a:t>??</a:t>
            </a:r>
          </a:p>
        </p:txBody>
      </p:sp>
      <p:sp>
        <p:nvSpPr>
          <p:cNvPr id="5" name="Bent-Up Arrow 4"/>
          <p:cNvSpPr/>
          <p:nvPr/>
        </p:nvSpPr>
        <p:spPr>
          <a:xfrm rot="5400000" flipH="1" flipV="1">
            <a:off x="4111017" y="-1403623"/>
            <a:ext cx="1152925" cy="5377367"/>
          </a:xfrm>
          <a:prstGeom prst="bentUpArrow">
            <a:avLst>
              <a:gd name="adj1" fmla="val 26111"/>
              <a:gd name="adj2" fmla="val 22577"/>
              <a:gd name="adj3" fmla="val 45154"/>
            </a:avLst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500" b="1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0871" y="838353"/>
            <a:ext cx="2069797" cy="30008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 smtClean="0">
                <a:solidFill>
                  <a:prstClr val="black"/>
                </a:solidFill>
                <a:latin typeface="Arial"/>
                <a:ea typeface="+mn-ea"/>
              </a:rPr>
              <a:t>Feedback/Remediation</a:t>
            </a:r>
            <a:endParaRPr lang="en-US" sz="1350" b="1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19520" y="1858374"/>
            <a:ext cx="3125655" cy="436044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white"/>
                </a:solidFill>
              </a:rPr>
              <a:t>STE TMT (GIFT)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8" name="Flowchart: Magnetic Disk 7"/>
          <p:cNvSpPr/>
          <p:nvPr/>
        </p:nvSpPr>
        <p:spPr>
          <a:xfrm>
            <a:off x="6536365" y="5091763"/>
            <a:ext cx="1316736" cy="1050713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  <a:ln w="2222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b="1" i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i="1" dirty="0">
                <a:solidFill>
                  <a:prstClr val="black"/>
                </a:solidFill>
              </a:rPr>
              <a:t>Expert Marksmen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i="1" dirty="0" smtClean="0">
                <a:solidFill>
                  <a:prstClr val="black"/>
                </a:solidFill>
              </a:rPr>
              <a:t>Models</a:t>
            </a:r>
            <a:endParaRPr lang="en-US" sz="1350" b="1" i="1" dirty="0">
              <a:solidFill>
                <a:prstClr val="black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333305" y="1343775"/>
            <a:ext cx="771396" cy="2541376"/>
            <a:chOff x="2086757" y="2450545"/>
            <a:chExt cx="1336697" cy="3742754"/>
          </a:xfrm>
        </p:grpSpPr>
        <p:pic>
          <p:nvPicPr>
            <p:cNvPr id="18" name="Picture 10" descr="http://cliparts.co/cliparts/rTL/ne6/rTLne6AMc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757" y="2450545"/>
              <a:ext cx="1336697" cy="374275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2265703" y="3208409"/>
              <a:ext cx="974234" cy="36471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ln/>
                  <a:solidFill>
                    <a:srgbClr val="FFFF00"/>
                  </a:solidFill>
                  <a:latin typeface="Arial"/>
                  <a:ea typeface="+mn-ea"/>
                </a:rPr>
                <a:t>Shooter</a:t>
              </a:r>
            </a:p>
          </p:txBody>
        </p:sp>
      </p:grpSp>
      <p:sp>
        <p:nvSpPr>
          <p:cNvPr id="24" name="Slide Number Placeholder 3"/>
          <p:cNvSpPr txBox="1">
            <a:spLocks/>
          </p:cNvSpPr>
          <p:nvPr/>
        </p:nvSpPr>
        <p:spPr>
          <a:xfrm>
            <a:off x="11782552" y="6482118"/>
            <a:ext cx="612648" cy="365125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latin typeface="Arial"/>
                <a:ea typeface="+mn-ea"/>
              </a:rPr>
              <a:t>8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29385" y="1349553"/>
            <a:ext cx="771254" cy="2542418"/>
            <a:chOff x="2086757" y="2450545"/>
            <a:chExt cx="1336697" cy="3742754"/>
          </a:xfrm>
        </p:grpSpPr>
        <p:pic>
          <p:nvPicPr>
            <p:cNvPr id="26" name="Picture 10" descr="http://cliparts.co/cliparts/rTL/ne6/rTLne6AMc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757" y="2450545"/>
              <a:ext cx="1336697" cy="374275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2265612" y="3208409"/>
              <a:ext cx="974414" cy="3645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ln/>
                  <a:solidFill>
                    <a:srgbClr val="FFFF00"/>
                  </a:solidFill>
                  <a:latin typeface="Arial"/>
                  <a:ea typeface="+mn-ea"/>
                </a:rPr>
                <a:t>Shooter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713862" y="3614295"/>
            <a:ext cx="771396" cy="2541376"/>
            <a:chOff x="2086757" y="2450545"/>
            <a:chExt cx="1336697" cy="3742754"/>
          </a:xfrm>
        </p:grpSpPr>
        <p:pic>
          <p:nvPicPr>
            <p:cNvPr id="29" name="Picture 10" descr="http://cliparts.co/cliparts/rTL/ne6/rTLne6AMc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757" y="2450545"/>
              <a:ext cx="1336697" cy="374275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2265703" y="3208409"/>
              <a:ext cx="974234" cy="36471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ln/>
                  <a:solidFill>
                    <a:srgbClr val="FFFF00"/>
                  </a:solidFill>
                  <a:latin typeface="Arial"/>
                  <a:ea typeface="+mn-ea"/>
                </a:rPr>
                <a:t>Shooter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56232" y="3614295"/>
            <a:ext cx="771254" cy="2542418"/>
            <a:chOff x="2086757" y="2450545"/>
            <a:chExt cx="1336697" cy="3742754"/>
          </a:xfrm>
        </p:grpSpPr>
        <p:pic>
          <p:nvPicPr>
            <p:cNvPr id="32" name="Picture 10" descr="http://cliparts.co/cliparts/rTL/ne6/rTLne6AMc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757" y="2450545"/>
              <a:ext cx="1336697" cy="374275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2265612" y="3208409"/>
              <a:ext cx="974414" cy="3645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ln/>
                  <a:solidFill>
                    <a:srgbClr val="FFFF00"/>
                  </a:solidFill>
                  <a:latin typeface="Arial"/>
                  <a:ea typeface="+mn-ea"/>
                </a:rPr>
                <a:t>Shooter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5159" y="3614295"/>
            <a:ext cx="771396" cy="2541376"/>
            <a:chOff x="2086757" y="2450545"/>
            <a:chExt cx="1336697" cy="3742754"/>
          </a:xfrm>
        </p:grpSpPr>
        <p:pic>
          <p:nvPicPr>
            <p:cNvPr id="35" name="Picture 10" descr="http://cliparts.co/cliparts/rTL/ne6/rTLne6AMc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757" y="2450545"/>
              <a:ext cx="1336697" cy="374275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35"/>
            <p:cNvSpPr/>
            <p:nvPr/>
          </p:nvSpPr>
          <p:spPr>
            <a:xfrm>
              <a:off x="2265703" y="3208409"/>
              <a:ext cx="974234" cy="36471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ln/>
                  <a:solidFill>
                    <a:srgbClr val="FFFF00"/>
                  </a:solidFill>
                  <a:latin typeface="Arial"/>
                  <a:ea typeface="+mn-ea"/>
                </a:rPr>
                <a:t>Shooter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500967" y="1232889"/>
            <a:ext cx="2205655" cy="5588000"/>
            <a:chOff x="2856567" y="724889"/>
            <a:chExt cx="2205655" cy="5588000"/>
          </a:xfrm>
        </p:grpSpPr>
        <p:grpSp>
          <p:nvGrpSpPr>
            <p:cNvPr id="46" name="Group 45"/>
            <p:cNvGrpSpPr/>
            <p:nvPr/>
          </p:nvGrpSpPr>
          <p:grpSpPr>
            <a:xfrm>
              <a:off x="2856567" y="724889"/>
              <a:ext cx="2205655" cy="5588000"/>
              <a:chOff x="2482793" y="1056640"/>
              <a:chExt cx="2205655" cy="5588000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2482793" y="1056640"/>
                <a:ext cx="2205655" cy="55880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 smtClean="0">
                    <a:solidFill>
                      <a:prstClr val="black"/>
                    </a:solidFill>
                  </a:rPr>
                  <a:t>SAM T</a:t>
                </a:r>
                <a:endParaRPr lang="en-US" sz="3200" b="1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2702631" y="2723047"/>
                <a:ext cx="1672257" cy="1216840"/>
                <a:chOff x="5652055" y="4711212"/>
                <a:chExt cx="1707584" cy="1434999"/>
              </a:xfrm>
            </p:grpSpPr>
            <p:sp>
              <p:nvSpPr>
                <p:cNvPr id="10" name="Rounded Rectangle 9"/>
                <p:cNvSpPr/>
                <p:nvPr/>
              </p:nvSpPr>
              <p:spPr>
                <a:xfrm>
                  <a:off x="5652055" y="4711212"/>
                  <a:ext cx="1707584" cy="1434999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500" b="1" dirty="0" err="1">
                      <a:solidFill>
                        <a:prstClr val="black"/>
                      </a:solidFill>
                    </a:rPr>
                    <a:t>BioHarness</a:t>
                  </a:r>
                  <a:r>
                    <a:rPr lang="en-US" sz="1500" b="1" dirty="0">
                      <a:solidFill>
                        <a:prstClr val="black"/>
                      </a:solidFill>
                    </a:rPr>
                    <a:t> Sensor</a:t>
                  </a:r>
                  <a:endParaRPr lang="en-US" b="1" dirty="0">
                    <a:solidFill>
                      <a:prstClr val="black"/>
                    </a:solidFill>
                  </a:endParaRPr>
                </a:p>
              </p:txBody>
            </p:sp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94400" y="5411082"/>
                  <a:ext cx="997139" cy="72898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224684">
                  <a:off x="6864863" y="5581846"/>
                  <a:ext cx="263089" cy="485579"/>
                </a:xfrm>
                <a:prstGeom prst="rect">
                  <a:avLst/>
                </a:prstGeom>
              </p:spPr>
            </p:pic>
          </p:grpSp>
          <p:grpSp>
            <p:nvGrpSpPr>
              <p:cNvPr id="45" name="Group 44"/>
              <p:cNvGrpSpPr/>
              <p:nvPr/>
            </p:nvGrpSpPr>
            <p:grpSpPr>
              <a:xfrm>
                <a:off x="2703137" y="1502396"/>
                <a:ext cx="1673352" cy="3593294"/>
                <a:chOff x="2703137" y="1502396"/>
                <a:chExt cx="1673352" cy="3593294"/>
              </a:xfrm>
            </p:grpSpPr>
            <p:sp>
              <p:nvSpPr>
                <p:cNvPr id="13" name="Rounded Rectangle 12"/>
                <p:cNvSpPr/>
                <p:nvPr/>
              </p:nvSpPr>
              <p:spPr>
                <a:xfrm>
                  <a:off x="2703137" y="1502396"/>
                  <a:ext cx="1673352" cy="112596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500" b="1" dirty="0" smtClean="0">
                      <a:solidFill>
                        <a:prstClr val="black"/>
                      </a:solidFill>
                    </a:rPr>
                    <a:t>Weapon</a:t>
                  </a:r>
                  <a:endParaRPr lang="en-US" b="1" dirty="0">
                    <a:solidFill>
                      <a:prstClr val="black"/>
                    </a:solidFill>
                  </a:endParaRPr>
                </a:p>
              </p:txBody>
            </p: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93487" y="4464149"/>
                  <a:ext cx="586731" cy="631541"/>
                </a:xfrm>
                <a:prstGeom prst="rect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04227" y="1843159"/>
                  <a:ext cx="1353690" cy="64764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sp>
            <p:nvSpPr>
              <p:cNvPr id="41" name="Rounded Rectangle 40"/>
              <p:cNvSpPr/>
              <p:nvPr/>
            </p:nvSpPr>
            <p:spPr>
              <a:xfrm>
                <a:off x="2721319" y="4051723"/>
                <a:ext cx="1672257" cy="121684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500" b="1" dirty="0" smtClean="0">
                    <a:solidFill>
                      <a:prstClr val="black"/>
                    </a:solidFill>
                  </a:rPr>
                  <a:t>Performance</a:t>
                </a:r>
                <a:endParaRPr lang="en-US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2750724" y="5407049"/>
                <a:ext cx="1672257" cy="121684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500" b="1" dirty="0" smtClean="0">
                    <a:solidFill>
                      <a:prstClr val="black"/>
                    </a:solidFill>
                  </a:rPr>
                  <a:t>Eye-Tracking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500" b="1" dirty="0" smtClean="0">
                    <a:solidFill>
                      <a:prstClr val="black"/>
                    </a:solidFill>
                  </a:rPr>
                  <a:t>(Nov. 19?)</a:t>
                </a:r>
                <a:endParaRPr lang="en-US" b="1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7872" y="4087539"/>
              <a:ext cx="653947" cy="6897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1" name="Group 50"/>
          <p:cNvGrpSpPr/>
          <p:nvPr/>
        </p:nvGrpSpPr>
        <p:grpSpPr>
          <a:xfrm>
            <a:off x="4705484" y="5128430"/>
            <a:ext cx="1640276" cy="486416"/>
            <a:chOff x="4706622" y="3554085"/>
            <a:chExt cx="1541778" cy="486416"/>
          </a:xfrm>
        </p:grpSpPr>
        <p:sp>
          <p:nvSpPr>
            <p:cNvPr id="17" name="Right Arrow 16"/>
            <p:cNvSpPr/>
            <p:nvPr/>
          </p:nvSpPr>
          <p:spPr>
            <a:xfrm>
              <a:off x="4706622" y="3554085"/>
              <a:ext cx="1541778" cy="486416"/>
            </a:xfrm>
            <a:prstGeom prst="rightArrow">
              <a:avLst>
                <a:gd name="adj1" fmla="val 50000"/>
                <a:gd name="adj2" fmla="val 108823"/>
              </a:avLst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500" b="1">
                <a:solidFill>
                  <a:prstClr val="black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801632" y="3650242"/>
              <a:ext cx="963725" cy="30008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dirty="0" smtClean="0">
                  <a:solidFill>
                    <a:prstClr val="black"/>
                  </a:solidFill>
                  <a:latin typeface="Arial"/>
                  <a:ea typeface="+mn-ea"/>
                </a:rPr>
                <a:t>Raw Data</a:t>
              </a:r>
              <a:endParaRPr lang="en-US" sz="1350" b="1" dirty="0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</p:grpSp>
      <p:sp>
        <p:nvSpPr>
          <p:cNvPr id="52" name="Flowchart: Magnetic Disk 51"/>
          <p:cNvSpPr/>
          <p:nvPr/>
        </p:nvSpPr>
        <p:spPr>
          <a:xfrm>
            <a:off x="7958658" y="5104958"/>
            <a:ext cx="1317315" cy="1050713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  <a:ln w="2222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b="1" i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i="1" dirty="0" smtClean="0">
                <a:solidFill>
                  <a:prstClr val="black"/>
                </a:solidFill>
              </a:rPr>
              <a:t>Team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i="1" dirty="0" smtClean="0">
                <a:solidFill>
                  <a:prstClr val="black"/>
                </a:solidFill>
              </a:rPr>
              <a:t>Coordination</a:t>
            </a:r>
            <a:endParaRPr lang="en-US" sz="1350" b="1" i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i="1" dirty="0">
                <a:solidFill>
                  <a:prstClr val="black"/>
                </a:solidFill>
              </a:rPr>
              <a:t>Model</a:t>
            </a:r>
          </a:p>
        </p:txBody>
      </p:sp>
      <p:sp>
        <p:nvSpPr>
          <p:cNvPr id="53" name="Flowchart: Magnetic Disk 52"/>
          <p:cNvSpPr/>
          <p:nvPr/>
        </p:nvSpPr>
        <p:spPr>
          <a:xfrm>
            <a:off x="6536365" y="4252716"/>
            <a:ext cx="1317315" cy="1050713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  <a:ln w="2222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b="1" i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i="1" dirty="0" smtClean="0">
                <a:solidFill>
                  <a:prstClr val="black"/>
                </a:solidFill>
              </a:rPr>
              <a:t>Team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i="1" dirty="0" smtClean="0">
                <a:solidFill>
                  <a:prstClr val="black"/>
                </a:solidFill>
              </a:rPr>
              <a:t>Performance</a:t>
            </a:r>
            <a:endParaRPr lang="en-US" sz="1350" b="1" i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i="1" dirty="0">
                <a:solidFill>
                  <a:prstClr val="black"/>
                </a:solidFill>
              </a:rPr>
              <a:t>Model</a:t>
            </a:r>
          </a:p>
        </p:txBody>
      </p:sp>
      <p:sp>
        <p:nvSpPr>
          <p:cNvPr id="55" name="Flowchart: Magnetic Disk 54"/>
          <p:cNvSpPr/>
          <p:nvPr/>
        </p:nvSpPr>
        <p:spPr>
          <a:xfrm>
            <a:off x="7958657" y="4268712"/>
            <a:ext cx="1317315" cy="1050713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  <a:ln w="2222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b="1" i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i="1" dirty="0" smtClean="0">
                <a:solidFill>
                  <a:prstClr val="black"/>
                </a:solidFill>
              </a:rPr>
              <a:t>Back-Up Behavior</a:t>
            </a:r>
            <a:endParaRPr lang="en-US" sz="1350" b="1" i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i="1" dirty="0" smtClean="0">
                <a:solidFill>
                  <a:prstClr val="black"/>
                </a:solidFill>
              </a:rPr>
              <a:t>Models</a:t>
            </a:r>
            <a:endParaRPr lang="en-US" sz="1350" b="1" i="1" dirty="0">
              <a:solidFill>
                <a:prstClr val="black"/>
              </a:solidFill>
            </a:endParaRPr>
          </a:p>
        </p:txBody>
      </p:sp>
      <p:pic>
        <p:nvPicPr>
          <p:cNvPr id="20" name="Picture 4" descr="http://www.clker.com/cliparts/D/6/P/c/j/S/gears-m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63" y="3319655"/>
            <a:ext cx="623966" cy="9691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Flowchart: Magnetic Disk 55"/>
          <p:cNvSpPr/>
          <p:nvPr/>
        </p:nvSpPr>
        <p:spPr>
          <a:xfrm>
            <a:off x="6565127" y="2874975"/>
            <a:ext cx="2511136" cy="477067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  <a:ln w="2222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i="1" dirty="0" smtClean="0">
                <a:solidFill>
                  <a:prstClr val="black"/>
                </a:solidFill>
              </a:rPr>
              <a:t>Team/Trainee Model</a:t>
            </a:r>
            <a:endParaRPr lang="en-US" sz="1350" b="1" i="1" dirty="0">
              <a:solidFill>
                <a:prstClr val="black"/>
              </a:solidFill>
            </a:endParaRPr>
          </a:p>
        </p:txBody>
      </p:sp>
      <p:sp>
        <p:nvSpPr>
          <p:cNvPr id="57" name="Flowchart: Magnetic Disk 56"/>
          <p:cNvSpPr/>
          <p:nvPr/>
        </p:nvSpPr>
        <p:spPr>
          <a:xfrm>
            <a:off x="6565127" y="2499809"/>
            <a:ext cx="2511136" cy="477067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  <a:ln w="2222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i="1" dirty="0" smtClean="0">
                <a:solidFill>
                  <a:prstClr val="black"/>
                </a:solidFill>
              </a:rPr>
              <a:t>Coaching Model</a:t>
            </a:r>
            <a:endParaRPr lang="en-US" sz="1350" b="1" i="1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06663" y="4139558"/>
            <a:ext cx="1643849" cy="34624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n/>
                <a:solidFill>
                  <a:srgbClr val="FFFF00"/>
                </a:solidFill>
                <a:latin typeface="Arial"/>
                <a:ea typeface="+mn-ea"/>
              </a:rPr>
              <a:t>Assessment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9626241" y="1350373"/>
            <a:ext cx="2342239" cy="396905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white"/>
                </a:solidFill>
              </a:rPr>
              <a:t>Total Learning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white"/>
                </a:solidFill>
              </a:rPr>
              <a:t>Architecture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60" name="Flowchart: Magnetic Disk 59"/>
          <p:cNvSpPr/>
          <p:nvPr/>
        </p:nvSpPr>
        <p:spPr>
          <a:xfrm>
            <a:off x="7588543" y="1522531"/>
            <a:ext cx="1430998" cy="467923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  <a:ln w="2222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i="1" dirty="0" smtClean="0">
                <a:solidFill>
                  <a:prstClr val="black"/>
                </a:solidFill>
              </a:rPr>
              <a:t>LMS</a:t>
            </a:r>
            <a:endParaRPr lang="en-US" sz="1350" b="1" i="1" dirty="0">
              <a:solidFill>
                <a:prstClr val="black"/>
              </a:solidFill>
            </a:endParaRPr>
          </a:p>
        </p:txBody>
      </p:sp>
      <p:sp>
        <p:nvSpPr>
          <p:cNvPr id="61" name="Flowchart: Magnetic Disk 60"/>
          <p:cNvSpPr/>
          <p:nvPr/>
        </p:nvSpPr>
        <p:spPr>
          <a:xfrm>
            <a:off x="9780436" y="892610"/>
            <a:ext cx="2012276" cy="467923"/>
          </a:xfrm>
          <a:prstGeom prst="flowChartMagneticDisk">
            <a:avLst/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i="1" dirty="0" smtClean="0">
                <a:solidFill>
                  <a:prstClr val="black"/>
                </a:solidFill>
              </a:rPr>
              <a:t>Learner Record Store</a:t>
            </a:r>
            <a:endParaRPr lang="en-US" sz="1350" b="1" i="1" dirty="0">
              <a:solidFill>
                <a:prstClr val="black"/>
              </a:solidFill>
            </a:endParaRPr>
          </a:p>
        </p:txBody>
      </p:sp>
      <p:sp>
        <p:nvSpPr>
          <p:cNvPr id="69" name="Bent-Up Arrow 68"/>
          <p:cNvSpPr/>
          <p:nvPr/>
        </p:nvSpPr>
        <p:spPr>
          <a:xfrm rot="5400000" flipH="1">
            <a:off x="8639133" y="381227"/>
            <a:ext cx="567569" cy="1715037"/>
          </a:xfrm>
          <a:prstGeom prst="bentUpArrow">
            <a:avLst>
              <a:gd name="adj1" fmla="val 44709"/>
              <a:gd name="adj2" fmla="val 41149"/>
              <a:gd name="adj3" fmla="val 50000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500" b="1" dirty="0">
              <a:solidFill>
                <a:srgbClr val="92D05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517135" y="1040752"/>
            <a:ext cx="569387" cy="30008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 err="1" smtClean="0">
                <a:solidFill>
                  <a:prstClr val="black"/>
                </a:solidFill>
                <a:latin typeface="Arial"/>
                <a:ea typeface="+mn-ea"/>
              </a:rPr>
              <a:t>xAPI</a:t>
            </a:r>
            <a:endParaRPr lang="en-US" sz="1350" b="1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71" name="Flowchart: Magnetic Disk 70"/>
          <p:cNvSpPr/>
          <p:nvPr/>
        </p:nvSpPr>
        <p:spPr>
          <a:xfrm>
            <a:off x="9699156" y="2128005"/>
            <a:ext cx="2198204" cy="950475"/>
          </a:xfrm>
          <a:prstGeom prst="flowChartMagneticDisk">
            <a:avLst/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i="1" dirty="0" smtClean="0">
                <a:solidFill>
                  <a:prstClr val="black"/>
                </a:solidFill>
              </a:rPr>
              <a:t>Competency Framework: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i="1" dirty="0" smtClean="0">
                <a:solidFill>
                  <a:prstClr val="black"/>
                </a:solidFill>
              </a:rPr>
              <a:t>SQD Performance Model</a:t>
            </a:r>
            <a:endParaRPr lang="en-US" sz="1350" b="1" i="1" dirty="0">
              <a:solidFill>
                <a:prstClr val="black"/>
              </a:solidFill>
            </a:endParaRPr>
          </a:p>
        </p:txBody>
      </p:sp>
      <p:sp>
        <p:nvSpPr>
          <p:cNvPr id="72" name="Flowchart: Magnetic Disk 71"/>
          <p:cNvSpPr/>
          <p:nvPr/>
        </p:nvSpPr>
        <p:spPr>
          <a:xfrm>
            <a:off x="9707257" y="3147940"/>
            <a:ext cx="2198204" cy="744032"/>
          </a:xfrm>
          <a:prstGeom prst="flowChartMagneticDisk">
            <a:avLst/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i="1" dirty="0" smtClean="0">
                <a:solidFill>
                  <a:prstClr val="black"/>
                </a:solidFill>
              </a:rPr>
              <a:t>Recommender Engine</a:t>
            </a:r>
            <a:endParaRPr lang="en-US" sz="1350" b="1" i="1" dirty="0">
              <a:solidFill>
                <a:prstClr val="black"/>
              </a:solidFill>
            </a:endParaRPr>
          </a:p>
        </p:txBody>
      </p:sp>
      <p:sp>
        <p:nvSpPr>
          <p:cNvPr id="73" name="Flowchart: Magnetic Disk 72"/>
          <p:cNvSpPr/>
          <p:nvPr/>
        </p:nvSpPr>
        <p:spPr>
          <a:xfrm>
            <a:off x="9687472" y="3959311"/>
            <a:ext cx="2198204" cy="825295"/>
          </a:xfrm>
          <a:prstGeom prst="flowChartMagneticDisk">
            <a:avLst/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i="1" dirty="0" smtClean="0">
                <a:solidFill>
                  <a:prstClr val="black"/>
                </a:solidFill>
              </a:rPr>
              <a:t>Universal Trainee Record</a:t>
            </a:r>
            <a:endParaRPr lang="en-US" sz="1350" b="1" i="1" dirty="0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722066" y="5591861"/>
            <a:ext cx="1550424" cy="113107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u="sng" dirty="0" smtClean="0">
                <a:solidFill>
                  <a:prstClr val="black"/>
                </a:solidFill>
                <a:latin typeface="Arial"/>
                <a:ea typeface="+mn-ea"/>
              </a:rPr>
              <a:t>Eye Tracking: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 smtClean="0">
                <a:solidFill>
                  <a:prstClr val="black"/>
                </a:solidFill>
                <a:latin typeface="Arial"/>
                <a:ea typeface="+mn-ea"/>
              </a:rPr>
              <a:t>Gaze/Fixation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u="sng" dirty="0" smtClean="0">
                <a:solidFill>
                  <a:prstClr val="black"/>
                </a:solidFill>
                <a:latin typeface="Arial"/>
                <a:ea typeface="+mn-ea"/>
              </a:rPr>
              <a:t>Communication: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 smtClean="0">
                <a:solidFill>
                  <a:prstClr val="black"/>
                </a:solidFill>
                <a:latin typeface="Arial"/>
                <a:ea typeface="+mn-ea"/>
              </a:rPr>
              <a:t>???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 smtClean="0">
                <a:solidFill>
                  <a:prstClr val="black"/>
                </a:solidFill>
                <a:latin typeface="Arial"/>
                <a:ea typeface="+mn-ea"/>
              </a:rPr>
              <a:t>OC Input</a:t>
            </a:r>
          </a:p>
        </p:txBody>
      </p:sp>
    </p:spTree>
    <p:extLst>
      <p:ext uri="{BB962C8B-B14F-4D97-AF65-F5344CB8AC3E}">
        <p14:creationId xmlns:p14="http://schemas.microsoft.com/office/powerpoint/2010/main" val="32591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??Questions??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00259F2-66AC-4546-8210-1A692B6641F8}" type="datetime1">
              <a:rPr lang="en-US" sz="1800" smtClean="0">
                <a:solidFill>
                  <a:prstClr val="black"/>
                </a:solidFill>
                <a:latin typeface="Arial"/>
                <a:ea typeface="+mn-ea"/>
              </a:rPr>
              <a:t>5/17/2019</a:t>
            </a:fld>
            <a:endParaRPr lang="en-US" sz="180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898924D-A166-4043-BF1C-351FFA6157B6}" type="slidenum">
              <a:rPr lang="en-US" sz="1800" smtClean="0">
                <a:solidFill>
                  <a:prstClr val="black"/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</a:t>
            </a:fld>
            <a:endParaRPr lang="en-US" sz="180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6138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Training Management Technology Overview</a:t>
            </a:r>
          </a:p>
          <a:p>
            <a:pPr lvl="1"/>
            <a:r>
              <a:rPr lang="en-US" sz="2000" b="1" dirty="0" smtClean="0"/>
              <a:t>Battle Space Visualization via the Augmented Reality </a:t>
            </a:r>
            <a:r>
              <a:rPr lang="en-US" sz="2000" b="1" dirty="0" err="1" smtClean="0"/>
              <a:t>Sandtable</a:t>
            </a:r>
            <a:r>
              <a:rPr lang="en-US" sz="2000" b="1" dirty="0" smtClean="0"/>
              <a:t> (ARES)</a:t>
            </a:r>
          </a:p>
          <a:p>
            <a:pPr lvl="1"/>
            <a:r>
              <a:rPr lang="en-US" sz="2000" b="1" dirty="0" smtClean="0"/>
              <a:t>GIFT Learning Effect Chain</a:t>
            </a:r>
          </a:p>
          <a:p>
            <a:endParaRPr lang="en-US" sz="2000" dirty="0"/>
          </a:p>
          <a:p>
            <a:r>
              <a:rPr lang="en-US" sz="2000" b="1" dirty="0" err="1" smtClean="0"/>
              <a:t>GameMaster</a:t>
            </a:r>
            <a:r>
              <a:rPr lang="en-US" sz="2000" b="1" dirty="0" smtClean="0"/>
              <a:t> Concept for Intelligent Exercise Control</a:t>
            </a:r>
          </a:p>
          <a:p>
            <a:pPr lvl="1"/>
            <a:r>
              <a:rPr lang="en-US" sz="2000" b="1" dirty="0" smtClean="0"/>
              <a:t>Training Facilitators and Observer Controllers (OC)</a:t>
            </a:r>
          </a:p>
          <a:p>
            <a:pPr lvl="1"/>
            <a:r>
              <a:rPr lang="en-US" sz="2000" b="1" dirty="0" smtClean="0"/>
              <a:t>Adaptive Instructional Supports via GIFT to Support/Supplement OC Workload</a:t>
            </a:r>
            <a:endParaRPr lang="en-US" sz="2000" b="1" dirty="0"/>
          </a:p>
          <a:p>
            <a:endParaRPr lang="en-US" sz="2000" dirty="0" smtClean="0"/>
          </a:p>
          <a:p>
            <a:r>
              <a:rPr lang="en-US" sz="2000" b="1" dirty="0" smtClean="0"/>
              <a:t>GIFT Modifications</a:t>
            </a:r>
          </a:p>
          <a:p>
            <a:pPr lvl="1"/>
            <a:r>
              <a:rPr lang="en-US" sz="2000" b="1" dirty="0" smtClean="0"/>
              <a:t>Human on the Learning-Effect-Chain Loop</a:t>
            </a:r>
          </a:p>
          <a:p>
            <a:pPr lvl="1"/>
            <a:r>
              <a:rPr lang="en-US" sz="2000" b="1" dirty="0" smtClean="0"/>
              <a:t>Game Master Interface</a:t>
            </a:r>
          </a:p>
          <a:p>
            <a:pPr lvl="1"/>
            <a:endParaRPr lang="en-US" sz="2000" b="1" dirty="0" smtClean="0"/>
          </a:p>
          <a:p>
            <a:r>
              <a:rPr lang="en-US" sz="2000" dirty="0" smtClean="0"/>
              <a:t>Link to Persistent Modeling and Recommendation Engines</a:t>
            </a:r>
          </a:p>
          <a:p>
            <a:pPr lvl="1"/>
            <a:r>
              <a:rPr lang="en-US" sz="2000" b="1" dirty="0" smtClean="0"/>
              <a:t>Integration with the Total Learning Architecture</a:t>
            </a:r>
          </a:p>
          <a:p>
            <a:endParaRPr lang="en-US" sz="22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Agenda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980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Space Visualization via ARES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0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ARES Architecture Overview </a:t>
            </a:r>
            <a:endParaRPr lang="en-US" sz="2000" dirty="0"/>
          </a:p>
        </p:txBody>
      </p:sp>
      <p:sp>
        <p:nvSpPr>
          <p:cNvPr id="179" name="TextBox 178"/>
          <p:cNvSpPr txBox="1"/>
          <p:nvPr/>
        </p:nvSpPr>
        <p:spPr>
          <a:xfrm>
            <a:off x="1549338" y="6345960"/>
            <a:ext cx="9093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u="sng" dirty="0">
                <a:solidFill>
                  <a:srgbClr val="000000"/>
                </a:solidFill>
              </a:rPr>
              <a:t>Sample Interaction Methods</a:t>
            </a:r>
            <a:r>
              <a:rPr lang="en-US" sz="1100" dirty="0">
                <a:solidFill>
                  <a:srgbClr val="000000"/>
                </a:solidFill>
              </a:rPr>
              <a:t>: Tangible User Interface, Game Controller, Tokens, Gesture, Voice, Mouse &amp; Keyboard, Stylus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97" name="Freeform 196"/>
          <p:cNvSpPr/>
          <p:nvPr/>
        </p:nvSpPr>
        <p:spPr>
          <a:xfrm>
            <a:off x="1601554" y="959650"/>
            <a:ext cx="3026369" cy="5199971"/>
          </a:xfrm>
          <a:custGeom>
            <a:avLst/>
            <a:gdLst>
              <a:gd name="connsiteX0" fmla="*/ 0 w 3078585"/>
              <a:gd name="connsiteY0" fmla="*/ 0 h 5199971"/>
              <a:gd name="connsiteX1" fmla="*/ 3078585 w 3078585"/>
              <a:gd name="connsiteY1" fmla="*/ 0 h 5199971"/>
              <a:gd name="connsiteX2" fmla="*/ 3078585 w 3078585"/>
              <a:gd name="connsiteY2" fmla="*/ 307466 h 5199971"/>
              <a:gd name="connsiteX3" fmla="*/ 3012914 w 3078585"/>
              <a:gd name="connsiteY3" fmla="*/ 347362 h 5199971"/>
              <a:gd name="connsiteX4" fmla="*/ 1803463 w 3078585"/>
              <a:gd name="connsiteY4" fmla="*/ 2622067 h 5199971"/>
              <a:gd name="connsiteX5" fmla="*/ 3012914 w 3078585"/>
              <a:gd name="connsiteY5" fmla="*/ 4896772 h 5199971"/>
              <a:gd name="connsiteX6" fmla="*/ 3078585 w 3078585"/>
              <a:gd name="connsiteY6" fmla="*/ 4936668 h 5199971"/>
              <a:gd name="connsiteX7" fmla="*/ 3078585 w 3078585"/>
              <a:gd name="connsiteY7" fmla="*/ 5199971 h 5199971"/>
              <a:gd name="connsiteX8" fmla="*/ 0 w 3078585"/>
              <a:gd name="connsiteY8" fmla="*/ 5199971 h 519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8585" h="5199971">
                <a:moveTo>
                  <a:pt x="0" y="0"/>
                </a:moveTo>
                <a:lnTo>
                  <a:pt x="3078585" y="0"/>
                </a:lnTo>
                <a:lnTo>
                  <a:pt x="3078585" y="307466"/>
                </a:lnTo>
                <a:lnTo>
                  <a:pt x="3012914" y="347362"/>
                </a:lnTo>
                <a:cubicBezTo>
                  <a:pt x="2283218" y="840335"/>
                  <a:pt x="1803463" y="1675175"/>
                  <a:pt x="1803463" y="2622067"/>
                </a:cubicBezTo>
                <a:cubicBezTo>
                  <a:pt x="1803463" y="3568960"/>
                  <a:pt x="2283218" y="4403799"/>
                  <a:pt x="3012914" y="4896772"/>
                </a:cubicBezTo>
                <a:lnTo>
                  <a:pt x="3078585" y="4936668"/>
                </a:lnTo>
                <a:lnTo>
                  <a:pt x="3078585" y="5199971"/>
                </a:lnTo>
                <a:lnTo>
                  <a:pt x="0" y="5199971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48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9" name="Freeform 198"/>
          <p:cNvSpPr/>
          <p:nvPr/>
        </p:nvSpPr>
        <p:spPr>
          <a:xfrm>
            <a:off x="7527238" y="959650"/>
            <a:ext cx="3078585" cy="2611569"/>
          </a:xfrm>
          <a:custGeom>
            <a:avLst/>
            <a:gdLst>
              <a:gd name="connsiteX0" fmla="*/ 0 w 3078585"/>
              <a:gd name="connsiteY0" fmla="*/ 0 h 2502007"/>
              <a:gd name="connsiteX1" fmla="*/ 3078585 w 3078585"/>
              <a:gd name="connsiteY1" fmla="*/ 0 h 2502007"/>
              <a:gd name="connsiteX2" fmla="*/ 3078585 w 3078585"/>
              <a:gd name="connsiteY2" fmla="*/ 2502007 h 2502007"/>
              <a:gd name="connsiteX3" fmla="*/ 1305901 w 3078585"/>
              <a:gd name="connsiteY3" fmla="*/ 2502007 h 2502007"/>
              <a:gd name="connsiteX4" fmla="*/ 1297800 w 3078585"/>
              <a:gd name="connsiteY4" fmla="*/ 2341591 h 2502007"/>
              <a:gd name="connsiteX5" fmla="*/ 102513 w 3078585"/>
              <a:gd name="connsiteY5" fmla="*/ 347362 h 2502007"/>
              <a:gd name="connsiteX6" fmla="*/ 0 w 3078585"/>
              <a:gd name="connsiteY6" fmla="*/ 285085 h 2502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8585" h="2502007">
                <a:moveTo>
                  <a:pt x="0" y="0"/>
                </a:moveTo>
                <a:lnTo>
                  <a:pt x="3078585" y="0"/>
                </a:lnTo>
                <a:lnTo>
                  <a:pt x="3078585" y="2502007"/>
                </a:lnTo>
                <a:lnTo>
                  <a:pt x="1305901" y="2502007"/>
                </a:lnTo>
                <a:lnTo>
                  <a:pt x="1297800" y="2341591"/>
                </a:lnTo>
                <a:cubicBezTo>
                  <a:pt x="1213513" y="1511625"/>
                  <a:pt x="759239" y="791038"/>
                  <a:pt x="102513" y="347362"/>
                </a:cubicBezTo>
                <a:lnTo>
                  <a:pt x="0" y="28508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48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1" name="Freeform 200"/>
          <p:cNvSpPr/>
          <p:nvPr/>
        </p:nvSpPr>
        <p:spPr>
          <a:xfrm>
            <a:off x="7531018" y="3665697"/>
            <a:ext cx="3078585" cy="2569471"/>
          </a:xfrm>
          <a:custGeom>
            <a:avLst/>
            <a:gdLst>
              <a:gd name="connsiteX0" fmla="*/ 1300536 w 3078585"/>
              <a:gd name="connsiteY0" fmla="*/ 0 h 2502007"/>
              <a:gd name="connsiteX1" fmla="*/ 3078585 w 3078585"/>
              <a:gd name="connsiteY1" fmla="*/ 0 h 2502007"/>
              <a:gd name="connsiteX2" fmla="*/ 3078585 w 3078585"/>
              <a:gd name="connsiteY2" fmla="*/ 2502007 h 2502007"/>
              <a:gd name="connsiteX3" fmla="*/ 0 w 3078585"/>
              <a:gd name="connsiteY3" fmla="*/ 2502007 h 2502007"/>
              <a:gd name="connsiteX4" fmla="*/ 0 w 3078585"/>
              <a:gd name="connsiteY4" fmla="*/ 2183242 h 2502007"/>
              <a:gd name="connsiteX5" fmla="*/ 98733 w 3078585"/>
              <a:gd name="connsiteY5" fmla="*/ 2123261 h 2502007"/>
              <a:gd name="connsiteX6" fmla="*/ 1294020 w 3078585"/>
              <a:gd name="connsiteY6" fmla="*/ 129033 h 2502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8585" h="2502007">
                <a:moveTo>
                  <a:pt x="1300536" y="0"/>
                </a:moveTo>
                <a:lnTo>
                  <a:pt x="3078585" y="0"/>
                </a:lnTo>
                <a:lnTo>
                  <a:pt x="3078585" y="2502007"/>
                </a:lnTo>
                <a:lnTo>
                  <a:pt x="0" y="2502007"/>
                </a:lnTo>
                <a:lnTo>
                  <a:pt x="0" y="2183242"/>
                </a:lnTo>
                <a:lnTo>
                  <a:pt x="98733" y="2123261"/>
                </a:lnTo>
                <a:cubicBezTo>
                  <a:pt x="755459" y="1679585"/>
                  <a:pt x="1209733" y="958998"/>
                  <a:pt x="1294020" y="129033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48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1576349" y="1576074"/>
            <a:ext cx="2590800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Terrain</a:t>
            </a:r>
          </a:p>
          <a:p>
            <a:pPr marL="400050" lvl="1" indent="-228600">
              <a:buFont typeface="Arial" panose="020B0604020202020204" pitchFamily="34" charset="0"/>
              <a:buChar char="‒"/>
            </a:pPr>
            <a:r>
              <a:rPr lang="en-US" sz="1400" dirty="0">
                <a:solidFill>
                  <a:srgbClr val="000000"/>
                </a:solidFill>
              </a:rPr>
              <a:t>Imagery</a:t>
            </a:r>
            <a:r>
              <a:rPr lang="en-US" sz="1400" i="1" dirty="0">
                <a:solidFill>
                  <a:srgbClr val="000000"/>
                </a:solidFill>
              </a:rPr>
              <a:t/>
            </a:r>
            <a:br>
              <a:rPr lang="en-US" sz="1400" i="1" dirty="0">
                <a:solidFill>
                  <a:srgbClr val="000000"/>
                </a:solidFill>
              </a:rPr>
            </a:br>
            <a:r>
              <a:rPr lang="en-US" sz="1400" i="1" dirty="0">
                <a:solidFill>
                  <a:srgbClr val="000000"/>
                </a:solidFill>
              </a:rPr>
              <a:t>(Google Maps,</a:t>
            </a:r>
            <a:br>
              <a:rPr lang="en-US" sz="1400" i="1" dirty="0">
                <a:solidFill>
                  <a:srgbClr val="000000"/>
                </a:solidFill>
              </a:rPr>
            </a:br>
            <a:r>
              <a:rPr lang="en-US" sz="1400" i="1" dirty="0">
                <a:solidFill>
                  <a:srgbClr val="000000"/>
                </a:solidFill>
              </a:rPr>
              <a:t>  JPEG, TIFF, etc.)</a:t>
            </a:r>
          </a:p>
          <a:p>
            <a:pPr marL="400050" lvl="1" indent="-228600">
              <a:buFont typeface="Arial" panose="020B0604020202020204" pitchFamily="34" charset="0"/>
              <a:buChar char="‒"/>
            </a:pPr>
            <a:r>
              <a:rPr lang="en-US" sz="1400" dirty="0">
                <a:solidFill>
                  <a:srgbClr val="000000"/>
                </a:solidFill>
              </a:rPr>
              <a:t>Topographic</a:t>
            </a:r>
            <a:r>
              <a:rPr lang="en-US" sz="1400" i="1" dirty="0">
                <a:solidFill>
                  <a:srgbClr val="000000"/>
                </a:solidFill>
              </a:rPr>
              <a:t/>
            </a:r>
            <a:br>
              <a:rPr lang="en-US" sz="1400" i="1" dirty="0">
                <a:solidFill>
                  <a:srgbClr val="000000"/>
                </a:solidFill>
              </a:rPr>
            </a:br>
            <a:r>
              <a:rPr lang="en-US" sz="1400" i="1" dirty="0">
                <a:solidFill>
                  <a:srgbClr val="000000"/>
                </a:solidFill>
              </a:rPr>
              <a:t>(CADRG,</a:t>
            </a:r>
            <a:br>
              <a:rPr lang="en-US" sz="1400" i="1" dirty="0">
                <a:solidFill>
                  <a:srgbClr val="000000"/>
                </a:solidFill>
              </a:rPr>
            </a:br>
            <a:r>
              <a:rPr lang="en-US" sz="1400" i="1" dirty="0">
                <a:solidFill>
                  <a:srgbClr val="000000"/>
                </a:solidFill>
              </a:rPr>
              <a:t>  </a:t>
            </a:r>
            <a:r>
              <a:rPr lang="en-US" sz="1400" i="1" dirty="0" err="1">
                <a:solidFill>
                  <a:srgbClr val="000000"/>
                </a:solidFill>
              </a:rPr>
              <a:t>GeoPDF</a:t>
            </a:r>
            <a:r>
              <a:rPr lang="en-US" sz="1400" i="1" dirty="0">
                <a:solidFill>
                  <a:srgbClr val="000000"/>
                </a:solidFill>
              </a:rPr>
              <a:t>, etc.)</a:t>
            </a:r>
          </a:p>
          <a:p>
            <a:pPr marL="400050" lvl="1" indent="-228600">
              <a:spcAft>
                <a:spcPts val="4200"/>
              </a:spcAft>
              <a:buFont typeface="Arial" panose="020B0604020202020204" pitchFamily="34" charset="0"/>
              <a:buChar char="‒"/>
            </a:pPr>
            <a:r>
              <a:rPr lang="en-US" sz="1400" dirty="0">
                <a:solidFill>
                  <a:srgbClr val="000000"/>
                </a:solidFill>
              </a:rPr>
              <a:t>Elevation</a:t>
            </a:r>
            <a:r>
              <a:rPr lang="en-US" sz="1400" i="1" dirty="0">
                <a:solidFill>
                  <a:srgbClr val="000000"/>
                </a:solidFill>
              </a:rPr>
              <a:t/>
            </a:r>
            <a:br>
              <a:rPr lang="en-US" sz="1400" i="1" dirty="0">
                <a:solidFill>
                  <a:srgbClr val="000000"/>
                </a:solidFill>
              </a:rPr>
            </a:br>
            <a:r>
              <a:rPr lang="en-US" sz="1400" i="1" dirty="0">
                <a:solidFill>
                  <a:srgbClr val="000000"/>
                </a:solidFill>
              </a:rPr>
              <a:t>(DTED, DEM,</a:t>
            </a:r>
            <a:br>
              <a:rPr lang="en-US" sz="1400" i="1" dirty="0">
                <a:solidFill>
                  <a:srgbClr val="000000"/>
                </a:solidFill>
              </a:rPr>
            </a:br>
            <a:r>
              <a:rPr lang="en-US" sz="1400" i="1" dirty="0">
                <a:solidFill>
                  <a:srgbClr val="000000"/>
                </a:solidFill>
              </a:rPr>
              <a:t> </a:t>
            </a:r>
            <a:r>
              <a:rPr lang="en-US" sz="1400" i="1" dirty="0" err="1">
                <a:solidFill>
                  <a:srgbClr val="000000"/>
                </a:solidFill>
              </a:rPr>
              <a:t>GeoTIFF</a:t>
            </a:r>
            <a:r>
              <a:rPr lang="en-US" sz="1400" i="1" dirty="0">
                <a:solidFill>
                  <a:srgbClr val="000000"/>
                </a:solidFill>
              </a:rPr>
              <a:t>, etc.)</a:t>
            </a:r>
          </a:p>
          <a:p>
            <a:pPr marL="119063" lvl="1" indent="-11906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Services</a:t>
            </a:r>
          </a:p>
          <a:p>
            <a:pPr marL="398463" lvl="2" indent="-228600">
              <a:buFont typeface="Arial" panose="020B0604020202020204" pitchFamily="34" charset="0"/>
              <a:buChar char="‒"/>
            </a:pPr>
            <a:r>
              <a:rPr lang="en-US" sz="1400" dirty="0">
                <a:solidFill>
                  <a:srgbClr val="000000"/>
                </a:solidFill>
              </a:rPr>
              <a:t>Intelligent Tutors</a:t>
            </a:r>
            <a:r>
              <a:rPr lang="en-US" sz="1400" i="1" dirty="0">
                <a:solidFill>
                  <a:srgbClr val="000000"/>
                </a:solidFill>
              </a:rPr>
              <a:t/>
            </a:r>
            <a:br>
              <a:rPr lang="en-US" sz="1400" i="1" dirty="0">
                <a:solidFill>
                  <a:srgbClr val="000000"/>
                </a:solidFill>
              </a:rPr>
            </a:br>
            <a:r>
              <a:rPr lang="en-US" sz="1400" i="1" dirty="0">
                <a:solidFill>
                  <a:srgbClr val="000000"/>
                </a:solidFill>
              </a:rPr>
              <a:t>(GIFT, etc.)</a:t>
            </a:r>
          </a:p>
          <a:p>
            <a:pPr marL="398463" lvl="2" indent="-228600">
              <a:buFont typeface="Arial" panose="020B0604020202020204" pitchFamily="34" charset="0"/>
              <a:buChar char="‒"/>
            </a:pPr>
            <a:r>
              <a:rPr lang="en-US" sz="1400" dirty="0">
                <a:solidFill>
                  <a:srgbClr val="000000"/>
                </a:solidFill>
              </a:rPr>
              <a:t>Models</a:t>
            </a:r>
            <a:r>
              <a:rPr lang="en-US" sz="1400" i="1" dirty="0">
                <a:solidFill>
                  <a:srgbClr val="000000"/>
                </a:solidFill>
              </a:rPr>
              <a:t/>
            </a:r>
            <a:br>
              <a:rPr lang="en-US" sz="1400" i="1" dirty="0">
                <a:solidFill>
                  <a:srgbClr val="000000"/>
                </a:solidFill>
              </a:rPr>
            </a:br>
            <a:r>
              <a:rPr lang="en-US" sz="1400" i="1" dirty="0">
                <a:solidFill>
                  <a:srgbClr val="000000"/>
                </a:solidFill>
              </a:rPr>
              <a:t>(</a:t>
            </a:r>
            <a:r>
              <a:rPr lang="en-US" sz="1400" i="1" dirty="0" err="1">
                <a:solidFill>
                  <a:srgbClr val="000000"/>
                </a:solidFill>
              </a:rPr>
              <a:t>Chem</a:t>
            </a:r>
            <a:r>
              <a:rPr lang="en-US" sz="1400" i="1" dirty="0">
                <a:solidFill>
                  <a:srgbClr val="000000"/>
                </a:solidFill>
              </a:rPr>
              <a:t>-Bio Plume,</a:t>
            </a:r>
            <a:br>
              <a:rPr lang="en-US" sz="1400" i="1" dirty="0">
                <a:solidFill>
                  <a:srgbClr val="000000"/>
                </a:solidFill>
              </a:rPr>
            </a:br>
            <a:r>
              <a:rPr lang="en-US" sz="1400" i="1" dirty="0">
                <a:solidFill>
                  <a:srgbClr val="000000"/>
                </a:solidFill>
              </a:rPr>
              <a:t> Route, Weapon</a:t>
            </a:r>
            <a:br>
              <a:rPr lang="en-US" sz="1400" i="1" dirty="0">
                <a:solidFill>
                  <a:srgbClr val="000000"/>
                </a:solidFill>
              </a:rPr>
            </a:br>
            <a:r>
              <a:rPr lang="en-US" sz="1400" i="1" dirty="0">
                <a:solidFill>
                  <a:srgbClr val="000000"/>
                </a:solidFill>
              </a:rPr>
              <a:t> Range, Cyber, etc.)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1576350" y="1048235"/>
            <a:ext cx="2856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u="sng" dirty="0">
                <a:solidFill>
                  <a:srgbClr val="000000"/>
                </a:solidFill>
              </a:rPr>
              <a:t>Sample</a:t>
            </a:r>
            <a:r>
              <a:rPr lang="en-US" b="1" u="sng" dirty="0">
                <a:solidFill>
                  <a:srgbClr val="000000"/>
                </a:solidFill>
              </a:rPr>
              <a:t> Data Inputs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8872031" y="3196102"/>
            <a:ext cx="1795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indent="-58738">
              <a:spcAft>
                <a:spcPts val="1200"/>
              </a:spcAft>
            </a:pPr>
            <a:r>
              <a:rPr lang="en-US" sz="900" baseline="30000" dirty="0">
                <a:solidFill>
                  <a:srgbClr val="000000"/>
                </a:solidFill>
              </a:rPr>
              <a:t>1 </a:t>
            </a:r>
            <a:r>
              <a:rPr lang="en-US" sz="900" dirty="0">
                <a:solidFill>
                  <a:srgbClr val="000000"/>
                </a:solidFill>
              </a:rPr>
              <a:t>Distributed Interactive Simulation (DIS) v7 compliant</a:t>
            </a:r>
          </a:p>
        </p:txBody>
      </p:sp>
      <p:sp>
        <p:nvSpPr>
          <p:cNvPr id="202" name="Rectangle 201"/>
          <p:cNvSpPr/>
          <p:nvPr/>
        </p:nvSpPr>
        <p:spPr>
          <a:xfrm>
            <a:off x="8315623" y="1548400"/>
            <a:ext cx="2300139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lvl="2" indent="-228600"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US" sz="1400" dirty="0">
                <a:solidFill>
                  <a:srgbClr val="000000"/>
                </a:solidFill>
              </a:rPr>
              <a:t>Live Unit Location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i="1" dirty="0">
                <a:solidFill>
                  <a:srgbClr val="000000"/>
                </a:solidFill>
              </a:rPr>
              <a:t>(JCB-P, etc.)</a:t>
            </a:r>
          </a:p>
          <a:p>
            <a:pPr marL="398463" lvl="2" indent="-228600">
              <a:buFont typeface="Arial" panose="020B0604020202020204" pitchFamily="34" charset="0"/>
              <a:buChar char="‒"/>
            </a:pPr>
            <a:r>
              <a:rPr lang="en-US" sz="1400" dirty="0">
                <a:solidFill>
                  <a:srgbClr val="000000"/>
                </a:solidFill>
              </a:rPr>
              <a:t>Training Simulator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i="1" dirty="0">
                <a:solidFill>
                  <a:srgbClr val="000000"/>
                </a:solidFill>
              </a:rPr>
              <a:t>(VBS, </a:t>
            </a:r>
            <a:r>
              <a:rPr lang="en-US" sz="1400" i="1" dirty="0" err="1">
                <a:solidFill>
                  <a:srgbClr val="000000"/>
                </a:solidFill>
              </a:rPr>
              <a:t>OneSAF</a:t>
            </a:r>
            <a:r>
              <a:rPr lang="en-US" sz="1400" i="1" dirty="0">
                <a:solidFill>
                  <a:srgbClr val="000000"/>
                </a:solidFill>
              </a:rPr>
              <a:t>, etc.)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8182714" y="1027692"/>
            <a:ext cx="21291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u="sng" dirty="0">
                <a:solidFill>
                  <a:srgbClr val="000000"/>
                </a:solidFill>
              </a:rPr>
              <a:t>Interoperability</a:t>
            </a:r>
            <a:r>
              <a:rPr lang="en-US" sz="2000" baseline="30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8610651" y="4237581"/>
            <a:ext cx="2028565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1" indent="-228600"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US" sz="1400" dirty="0">
                <a:solidFill>
                  <a:srgbClr val="000000"/>
                </a:solidFill>
              </a:rPr>
              <a:t>Terrain Files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i="1" dirty="0">
                <a:solidFill>
                  <a:srgbClr val="000000"/>
                </a:solidFill>
              </a:rPr>
              <a:t>(</a:t>
            </a:r>
            <a:r>
              <a:rPr lang="en-US" sz="1400" i="1" dirty="0" err="1">
                <a:solidFill>
                  <a:srgbClr val="000000"/>
                </a:solidFill>
              </a:rPr>
              <a:t>GeoTIFF</a:t>
            </a:r>
            <a:r>
              <a:rPr lang="en-US" sz="1400" i="1" dirty="0">
                <a:solidFill>
                  <a:srgbClr val="000000"/>
                </a:solidFill>
              </a:rPr>
              <a:t>, OTF,</a:t>
            </a:r>
            <a:br>
              <a:rPr lang="en-US" sz="1400" i="1" dirty="0">
                <a:solidFill>
                  <a:srgbClr val="000000"/>
                </a:solidFill>
              </a:rPr>
            </a:br>
            <a:r>
              <a:rPr lang="en-US" sz="1400" i="1" dirty="0">
                <a:solidFill>
                  <a:srgbClr val="000000"/>
                </a:solidFill>
              </a:rPr>
              <a:t> Unity, etc.)</a:t>
            </a:r>
          </a:p>
          <a:p>
            <a:pPr marL="400050" lvl="1" indent="-228600">
              <a:buFont typeface="Arial" panose="020B0604020202020204" pitchFamily="34" charset="0"/>
              <a:buChar char="‒"/>
            </a:pPr>
            <a:r>
              <a:rPr lang="en-US" sz="1400" dirty="0">
                <a:solidFill>
                  <a:srgbClr val="000000"/>
                </a:solidFill>
              </a:rPr>
              <a:t>Scenario Data</a:t>
            </a:r>
            <a:r>
              <a:rPr lang="en-US" sz="1400" baseline="30000" dirty="0">
                <a:solidFill>
                  <a:srgbClr val="000000"/>
                </a:solidFill>
              </a:rPr>
              <a:t>2</a:t>
            </a:r>
            <a:r>
              <a:rPr lang="en-US" sz="1400" dirty="0">
                <a:solidFill>
                  <a:srgbClr val="000000"/>
                </a:solidFill>
              </a:rPr>
              <a:t/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i="1" dirty="0">
                <a:solidFill>
                  <a:srgbClr val="000000"/>
                </a:solidFill>
              </a:rPr>
              <a:t>(Tactical Graphics &amp; Symbols)</a:t>
            </a:r>
          </a:p>
        </p:txBody>
      </p:sp>
      <p:sp>
        <p:nvSpPr>
          <p:cNvPr id="185" name="Rectangle 184"/>
          <p:cNvSpPr/>
          <p:nvPr/>
        </p:nvSpPr>
        <p:spPr>
          <a:xfrm>
            <a:off x="9307157" y="3760763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u="sng" dirty="0">
                <a:solidFill>
                  <a:srgbClr val="000000"/>
                </a:solidFill>
              </a:rPr>
              <a:t>Exports</a:t>
            </a:r>
          </a:p>
        </p:txBody>
      </p:sp>
      <p:sp>
        <p:nvSpPr>
          <p:cNvPr id="205" name="Rectangle 204"/>
          <p:cNvSpPr/>
          <p:nvPr/>
        </p:nvSpPr>
        <p:spPr>
          <a:xfrm>
            <a:off x="7527237" y="6002271"/>
            <a:ext cx="314042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indent="-58738"/>
            <a:r>
              <a:rPr lang="en-US" sz="900" baseline="30000" dirty="0">
                <a:solidFill>
                  <a:srgbClr val="000000"/>
                </a:solidFill>
              </a:rPr>
              <a:t>2 </a:t>
            </a:r>
            <a:r>
              <a:rPr lang="en-US" sz="900" dirty="0">
                <a:solidFill>
                  <a:srgbClr val="000000"/>
                </a:solidFill>
              </a:rPr>
              <a:t>Military Scenario Definition Language (MSDL) compliant</a:t>
            </a:r>
          </a:p>
        </p:txBody>
      </p:sp>
      <p:grpSp>
        <p:nvGrpSpPr>
          <p:cNvPr id="214" name="Group 213"/>
          <p:cNvGrpSpPr/>
          <p:nvPr/>
        </p:nvGrpSpPr>
        <p:grpSpPr>
          <a:xfrm>
            <a:off x="3317590" y="812729"/>
            <a:ext cx="5556823" cy="5493810"/>
            <a:chOff x="1793589" y="682095"/>
            <a:chExt cx="5556823" cy="5493810"/>
          </a:xfrm>
        </p:grpSpPr>
        <p:grpSp>
          <p:nvGrpSpPr>
            <p:cNvPr id="178" name="Group 177"/>
            <p:cNvGrpSpPr/>
            <p:nvPr/>
          </p:nvGrpSpPr>
          <p:grpSpPr>
            <a:xfrm>
              <a:off x="1793589" y="682095"/>
              <a:ext cx="5556823" cy="5493810"/>
              <a:chOff x="1744986" y="723741"/>
              <a:chExt cx="5556823" cy="5493810"/>
            </a:xfrm>
          </p:grpSpPr>
          <p:grpSp>
            <p:nvGrpSpPr>
              <p:cNvPr id="140" name="Group 139"/>
              <p:cNvGrpSpPr/>
              <p:nvPr/>
            </p:nvGrpSpPr>
            <p:grpSpPr>
              <a:xfrm>
                <a:off x="1744986" y="723741"/>
                <a:ext cx="5486400" cy="5486400"/>
                <a:chOff x="3767314" y="797018"/>
                <a:chExt cx="5015194" cy="5062294"/>
              </a:xfrm>
            </p:grpSpPr>
            <p:grpSp>
              <p:nvGrpSpPr>
                <p:cNvPr id="95" name="Group 94"/>
                <p:cNvGrpSpPr/>
                <p:nvPr/>
              </p:nvGrpSpPr>
              <p:grpSpPr>
                <a:xfrm>
                  <a:off x="3767314" y="797018"/>
                  <a:ext cx="5015194" cy="5062294"/>
                  <a:chOff x="3767314" y="797018"/>
                  <a:chExt cx="5015194" cy="5062294"/>
                </a:xfrm>
              </p:grpSpPr>
              <p:sp>
                <p:nvSpPr>
                  <p:cNvPr id="96" name="Freeform 95"/>
                  <p:cNvSpPr/>
                  <p:nvPr/>
                </p:nvSpPr>
                <p:spPr>
                  <a:xfrm>
                    <a:off x="4214403" y="1118830"/>
                    <a:ext cx="4333180" cy="4333180"/>
                  </a:xfrm>
                  <a:custGeom>
                    <a:avLst/>
                    <a:gdLst>
                      <a:gd name="connsiteX0" fmla="*/ 2166590 w 4333180"/>
                      <a:gd name="connsiteY0" fmla="*/ 0 h 4333180"/>
                      <a:gd name="connsiteX1" fmla="*/ 4042912 w 4333180"/>
                      <a:gd name="connsiteY1" fmla="*/ 1083295 h 4333180"/>
                      <a:gd name="connsiteX2" fmla="*/ 4042912 w 4333180"/>
                      <a:gd name="connsiteY2" fmla="*/ 3249885 h 4333180"/>
                      <a:gd name="connsiteX3" fmla="*/ 2166590 w 4333180"/>
                      <a:gd name="connsiteY3" fmla="*/ 2166590 h 4333180"/>
                      <a:gd name="connsiteX4" fmla="*/ 2166590 w 4333180"/>
                      <a:gd name="connsiteY4" fmla="*/ 0 h 4333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3180" h="4333180">
                        <a:moveTo>
                          <a:pt x="2166590" y="0"/>
                        </a:moveTo>
                        <a:cubicBezTo>
                          <a:pt x="2940638" y="0"/>
                          <a:pt x="3655888" y="412950"/>
                          <a:pt x="4042912" y="1083295"/>
                        </a:cubicBezTo>
                        <a:cubicBezTo>
                          <a:pt x="4429936" y="1753640"/>
                          <a:pt x="4429936" y="2579540"/>
                          <a:pt x="4042912" y="3249885"/>
                        </a:cubicBezTo>
                        <a:lnTo>
                          <a:pt x="2166590" y="2166590"/>
                        </a:lnTo>
                        <a:lnTo>
                          <a:pt x="2166590" y="0"/>
                        </a:lnTo>
                        <a:close/>
                      </a:path>
                    </a:pathLst>
                  </a:custGeom>
                  <a:solidFill>
                    <a:srgbClr val="F8F8F7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6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6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103120" tIns="548640" rIns="532407" bIns="2286000" numCol="1" spcCol="1270" anchor="ctr" anchorCtr="0">
                    <a:noAutofit/>
                  </a:bodyPr>
                  <a:lstStyle/>
                  <a:p>
                    <a:pPr algn="ctr" defTabSz="1066800">
                      <a:lnSpc>
                        <a:spcPct val="90000"/>
                      </a:lnSpc>
                      <a:spcAft>
                        <a:spcPct val="35000"/>
                      </a:spcAft>
                    </a:pPr>
                    <a:r>
                      <a:rPr lang="en-US" b="1" u="sng" dirty="0">
                        <a:solidFill>
                          <a:srgbClr val="000000"/>
                        </a:solidFill>
                      </a:rPr>
                      <a:t>Projected</a:t>
                    </a:r>
                  </a:p>
                  <a:p>
                    <a:pPr marL="685800" indent="-114300" defTabSz="1066800">
                      <a:lnSpc>
                        <a:spcPct val="90000"/>
                      </a:lnSpc>
                      <a:spcAft>
                        <a:spcPct val="35000"/>
                      </a:spcAft>
                      <a:buFont typeface="Arial" panose="020B0604020202020204" pitchFamily="34" charset="0"/>
                      <a:buChar char="•"/>
                    </a:pPr>
                    <a:r>
                      <a:rPr lang="en-US" sz="1200" dirty="0">
                        <a:solidFill>
                          <a:srgbClr val="000000"/>
                        </a:solidFill>
                      </a:rPr>
                      <a:t>Pico</a:t>
                    </a:r>
                  </a:p>
                  <a:p>
                    <a:pPr marL="685800" indent="-114300" defTabSz="1066800">
                      <a:lnSpc>
                        <a:spcPct val="90000"/>
                      </a:lnSpc>
                      <a:spcAft>
                        <a:spcPct val="35000"/>
                      </a:spcAft>
                      <a:buFont typeface="Arial" panose="020B0604020202020204" pitchFamily="34" charset="0"/>
                      <a:buChar char="•"/>
                    </a:pPr>
                    <a:r>
                      <a:rPr lang="en-US" sz="1200" dirty="0">
                        <a:solidFill>
                          <a:srgbClr val="000000"/>
                        </a:solidFill>
                      </a:rPr>
                      <a:t>Table</a:t>
                    </a:r>
                  </a:p>
                  <a:p>
                    <a:pPr marL="685800" indent="-114300" defTabSz="1066800">
                      <a:lnSpc>
                        <a:spcPct val="90000"/>
                      </a:lnSpc>
                      <a:spcAft>
                        <a:spcPct val="35000"/>
                      </a:spcAft>
                      <a:buFont typeface="Arial" panose="020B0604020202020204" pitchFamily="34" charset="0"/>
                      <a:buChar char="•"/>
                    </a:pPr>
                    <a:r>
                      <a:rPr lang="en-US" sz="1200" dirty="0">
                        <a:solidFill>
                          <a:srgbClr val="000000"/>
                        </a:solidFill>
                      </a:rPr>
                      <a:t>Floor</a:t>
                    </a:r>
                  </a:p>
                  <a:p>
                    <a:pPr algn="ctr" defTabSz="1066800">
                      <a:lnSpc>
                        <a:spcPct val="90000"/>
                      </a:lnSpc>
                      <a:spcAft>
                        <a:spcPct val="35000"/>
                      </a:spcAft>
                    </a:pPr>
                    <a:endParaRPr lang="en-US" b="1" u="sng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7" name="Freeform 96"/>
                  <p:cNvSpPr/>
                  <p:nvPr/>
                </p:nvSpPr>
                <p:spPr>
                  <a:xfrm>
                    <a:off x="4125160" y="1273587"/>
                    <a:ext cx="4333180" cy="4333180"/>
                  </a:xfrm>
                  <a:custGeom>
                    <a:avLst/>
                    <a:gdLst>
                      <a:gd name="connsiteX0" fmla="*/ 4042912 w 4333180"/>
                      <a:gd name="connsiteY0" fmla="*/ 3249885 h 4333180"/>
                      <a:gd name="connsiteX1" fmla="*/ 2166590 w 4333180"/>
                      <a:gd name="connsiteY1" fmla="*/ 4333180 h 4333180"/>
                      <a:gd name="connsiteX2" fmla="*/ 290268 w 4333180"/>
                      <a:gd name="connsiteY2" fmla="*/ 3249885 h 4333180"/>
                      <a:gd name="connsiteX3" fmla="*/ 2166590 w 4333180"/>
                      <a:gd name="connsiteY3" fmla="*/ 2166590 h 4333180"/>
                      <a:gd name="connsiteX4" fmla="*/ 4042912 w 4333180"/>
                      <a:gd name="connsiteY4" fmla="*/ 3249885 h 4333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3180" h="4333180">
                        <a:moveTo>
                          <a:pt x="4042912" y="3249885"/>
                        </a:moveTo>
                        <a:cubicBezTo>
                          <a:pt x="3655888" y="3920230"/>
                          <a:pt x="2940638" y="4333180"/>
                          <a:pt x="2166590" y="4333180"/>
                        </a:cubicBezTo>
                        <a:cubicBezTo>
                          <a:pt x="1392542" y="4333180"/>
                          <a:pt x="677292" y="3920230"/>
                          <a:pt x="290268" y="3249885"/>
                        </a:cubicBezTo>
                        <a:lnTo>
                          <a:pt x="2166590" y="2166590"/>
                        </a:lnTo>
                        <a:lnTo>
                          <a:pt x="4042912" y="3249885"/>
                        </a:lnTo>
                        <a:close/>
                      </a:path>
                    </a:pathLst>
                  </a:custGeom>
                  <a:solidFill>
                    <a:srgbClr val="F8F8F7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6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6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062190" tIns="3108960" rIns="1010604" bIns="365760" numCol="1" spcCol="1270" anchor="ctr" anchorCtr="0">
                    <a:noAutofit/>
                  </a:bodyPr>
                  <a:lstStyle/>
                  <a:p>
                    <a:pPr algn="ctr" defTabSz="1066800">
                      <a:lnSpc>
                        <a:spcPct val="90000"/>
                      </a:lnSpc>
                      <a:spcAft>
                        <a:spcPct val="35000"/>
                      </a:spcAft>
                    </a:pPr>
                    <a:r>
                      <a:rPr lang="en-US" b="1" u="sng" dirty="0">
                        <a:solidFill>
                          <a:srgbClr val="000000"/>
                        </a:solidFill>
                      </a:rPr>
                      <a:t>Personal</a:t>
                    </a:r>
                    <a:br>
                      <a:rPr lang="en-US" b="1" u="sng" dirty="0">
                        <a:solidFill>
                          <a:srgbClr val="000000"/>
                        </a:solidFill>
                      </a:rPr>
                    </a:br>
                    <a:r>
                      <a:rPr lang="en-US" b="1" u="sng" dirty="0">
                        <a:solidFill>
                          <a:srgbClr val="000000"/>
                        </a:solidFill>
                      </a:rPr>
                      <a:t>Computer</a:t>
                    </a:r>
                  </a:p>
                  <a:p>
                    <a:pPr marL="1143000" indent="-114300" defTabSz="1066800">
                      <a:lnSpc>
                        <a:spcPct val="90000"/>
                      </a:lnSpc>
                      <a:spcAft>
                        <a:spcPct val="35000"/>
                      </a:spcAft>
                      <a:buFont typeface="Arial" panose="020B0604020202020204" pitchFamily="34" charset="0"/>
                      <a:buChar char="•"/>
                    </a:pPr>
                    <a:r>
                      <a:rPr lang="en-US" sz="1200" dirty="0">
                        <a:solidFill>
                          <a:srgbClr val="000000"/>
                        </a:solidFill>
                      </a:rPr>
                      <a:t>Mobile</a:t>
                    </a:r>
                  </a:p>
                  <a:p>
                    <a:pPr marL="1143000" indent="-114300" defTabSz="1066800">
                      <a:lnSpc>
                        <a:spcPct val="90000"/>
                      </a:lnSpc>
                      <a:spcAft>
                        <a:spcPct val="35000"/>
                      </a:spcAft>
                      <a:buFont typeface="Arial" panose="020B0604020202020204" pitchFamily="34" charset="0"/>
                      <a:buChar char="•"/>
                    </a:pPr>
                    <a:r>
                      <a:rPr lang="en-US" sz="1200" dirty="0">
                        <a:solidFill>
                          <a:srgbClr val="000000"/>
                        </a:solidFill>
                      </a:rPr>
                      <a:t>Desktop</a:t>
                    </a:r>
                  </a:p>
                  <a:p>
                    <a:pPr marL="1143000" indent="-114300" defTabSz="1066800">
                      <a:lnSpc>
                        <a:spcPct val="90000"/>
                      </a:lnSpc>
                      <a:spcAft>
                        <a:spcPct val="35000"/>
                      </a:spcAft>
                      <a:buFont typeface="Arial" panose="020B0604020202020204" pitchFamily="34" charset="0"/>
                      <a:buChar char="•"/>
                    </a:pPr>
                    <a:r>
                      <a:rPr lang="en-US" sz="1200" dirty="0">
                        <a:solidFill>
                          <a:srgbClr val="000000"/>
                        </a:solidFill>
                      </a:rPr>
                      <a:t>Laptop</a:t>
                    </a:r>
                  </a:p>
                  <a:p>
                    <a:pPr algn="ctr" defTabSz="1066800">
                      <a:lnSpc>
                        <a:spcPct val="90000"/>
                      </a:lnSpc>
                      <a:spcAft>
                        <a:spcPct val="35000"/>
                      </a:spcAft>
                    </a:pPr>
                    <a:endParaRPr lang="en-US" b="1" u="sng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8" name="Freeform 97"/>
                  <p:cNvSpPr/>
                  <p:nvPr/>
                </p:nvSpPr>
                <p:spPr>
                  <a:xfrm>
                    <a:off x="4035917" y="1118830"/>
                    <a:ext cx="4333180" cy="4333180"/>
                  </a:xfrm>
                  <a:custGeom>
                    <a:avLst/>
                    <a:gdLst>
                      <a:gd name="connsiteX0" fmla="*/ 290268 w 4333180"/>
                      <a:gd name="connsiteY0" fmla="*/ 3249885 h 4333180"/>
                      <a:gd name="connsiteX1" fmla="*/ 290268 w 4333180"/>
                      <a:gd name="connsiteY1" fmla="*/ 1083295 h 4333180"/>
                      <a:gd name="connsiteX2" fmla="*/ 2166590 w 4333180"/>
                      <a:gd name="connsiteY2" fmla="*/ 0 h 4333180"/>
                      <a:gd name="connsiteX3" fmla="*/ 2166590 w 4333180"/>
                      <a:gd name="connsiteY3" fmla="*/ 2166590 h 4333180"/>
                      <a:gd name="connsiteX4" fmla="*/ 290268 w 4333180"/>
                      <a:gd name="connsiteY4" fmla="*/ 3249885 h 4333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3180" h="4333180">
                        <a:moveTo>
                          <a:pt x="290268" y="3249885"/>
                        </a:moveTo>
                        <a:cubicBezTo>
                          <a:pt x="-96756" y="2579540"/>
                          <a:pt x="-96756" y="1753640"/>
                          <a:pt x="290268" y="1083295"/>
                        </a:cubicBezTo>
                        <a:cubicBezTo>
                          <a:pt x="677292" y="412950"/>
                          <a:pt x="1392542" y="0"/>
                          <a:pt x="2166590" y="0"/>
                        </a:cubicBezTo>
                        <a:lnTo>
                          <a:pt x="2166590" y="2166590"/>
                        </a:lnTo>
                        <a:lnTo>
                          <a:pt x="290268" y="3249885"/>
                        </a:lnTo>
                        <a:close/>
                      </a:path>
                    </a:pathLst>
                  </a:custGeom>
                  <a:solidFill>
                    <a:srgbClr val="F8F8F7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6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6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731520" tIns="548640" rIns="2314169" bIns="1920240" numCol="1" spcCol="1270" anchor="ctr" anchorCtr="0">
                    <a:noAutofit/>
                  </a:bodyPr>
                  <a:lstStyle/>
                  <a:p>
                    <a:pPr algn="ctr" defTabSz="1066800">
                      <a:lnSpc>
                        <a:spcPct val="90000"/>
                      </a:lnSpc>
                      <a:spcAft>
                        <a:spcPct val="35000"/>
                      </a:spcAft>
                    </a:pPr>
                    <a:r>
                      <a:rPr lang="en-US" b="1" u="sng" dirty="0">
                        <a:solidFill>
                          <a:srgbClr val="000000"/>
                        </a:solidFill>
                      </a:rPr>
                      <a:t>Head</a:t>
                    </a:r>
                    <a:br>
                      <a:rPr lang="en-US" b="1" u="sng" dirty="0">
                        <a:solidFill>
                          <a:srgbClr val="000000"/>
                        </a:solidFill>
                      </a:rPr>
                    </a:br>
                    <a:r>
                      <a:rPr lang="en-US" b="1" u="sng" dirty="0">
                        <a:solidFill>
                          <a:srgbClr val="000000"/>
                        </a:solidFill>
                      </a:rPr>
                      <a:t>Mounted</a:t>
                    </a:r>
                  </a:p>
                  <a:p>
                    <a:pPr marL="287338" indent="-112713" defTabSz="1066800">
                      <a:lnSpc>
                        <a:spcPct val="90000"/>
                      </a:lnSpc>
                      <a:spcAft>
                        <a:spcPct val="35000"/>
                      </a:spcAft>
                      <a:buFont typeface="Arial" panose="020B0604020202020204" pitchFamily="34" charset="0"/>
                      <a:buChar char="•"/>
                    </a:pPr>
                    <a:r>
                      <a:rPr lang="en-US" sz="1200" dirty="0">
                        <a:solidFill>
                          <a:srgbClr val="000000"/>
                        </a:solidFill>
                      </a:rPr>
                      <a:t>Augmented Reality</a:t>
                    </a:r>
                  </a:p>
                  <a:p>
                    <a:pPr marL="287338" indent="-112713" defTabSz="1066800">
                      <a:lnSpc>
                        <a:spcPct val="90000"/>
                      </a:lnSpc>
                      <a:spcAft>
                        <a:spcPct val="35000"/>
                      </a:spcAft>
                      <a:buFont typeface="Arial" panose="020B0604020202020204" pitchFamily="34" charset="0"/>
                      <a:buChar char="•"/>
                    </a:pPr>
                    <a:r>
                      <a:rPr lang="en-US" sz="1200" dirty="0">
                        <a:solidFill>
                          <a:srgbClr val="000000"/>
                        </a:solidFill>
                      </a:rPr>
                      <a:t>Virtual Reality</a:t>
                    </a:r>
                  </a:p>
                  <a:p>
                    <a:pPr marL="287338" indent="-112713" defTabSz="1066800">
                      <a:lnSpc>
                        <a:spcPct val="90000"/>
                      </a:lnSpc>
                      <a:spcAft>
                        <a:spcPct val="35000"/>
                      </a:spcAft>
                      <a:buFont typeface="Arial" panose="020B0604020202020204" pitchFamily="34" charset="0"/>
                      <a:buChar char="•"/>
                    </a:pPr>
                    <a:r>
                      <a:rPr lang="en-US" sz="1200" dirty="0">
                        <a:solidFill>
                          <a:srgbClr val="000000"/>
                        </a:solidFill>
                      </a:rPr>
                      <a:t>Mixed Reality</a:t>
                    </a:r>
                  </a:p>
                  <a:p>
                    <a:pPr marL="342900" indent="-342900" algn="ctr" defTabSz="1066800">
                      <a:lnSpc>
                        <a:spcPct val="90000"/>
                      </a:lnSpc>
                      <a:spcAft>
                        <a:spcPct val="35000"/>
                      </a:spcAft>
                      <a:buFont typeface="Arial" panose="020B0604020202020204" pitchFamily="34" charset="0"/>
                      <a:buChar char="•"/>
                    </a:pPr>
                    <a:endParaRPr lang="en-US" dirty="0">
                      <a:solidFill>
                        <a:srgbClr val="000000"/>
                      </a:solidFill>
                    </a:endParaRPr>
                  </a:p>
                  <a:p>
                    <a:pPr algn="ctr" defTabSz="1066800">
                      <a:lnSpc>
                        <a:spcPct val="90000"/>
                      </a:lnSpc>
                      <a:spcAft>
                        <a:spcPct val="35000"/>
                      </a:spcAft>
                    </a:pPr>
                    <a:endParaRPr lang="en-US" b="1" u="sng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1" name="Circular Arrow 100"/>
                  <p:cNvSpPr/>
                  <p:nvPr/>
                </p:nvSpPr>
                <p:spPr>
                  <a:xfrm>
                    <a:off x="3767314" y="797018"/>
                    <a:ext cx="5015194" cy="5062294"/>
                  </a:xfrm>
                  <a:prstGeom prst="circularArrow">
                    <a:avLst>
                      <a:gd name="adj1" fmla="val 5085"/>
                      <a:gd name="adj2" fmla="val 595566"/>
                      <a:gd name="adj3" fmla="val 15873039"/>
                      <a:gd name="adj4" fmla="val 5238426"/>
                      <a:gd name="adj5" fmla="val 5932"/>
                    </a:avLst>
                  </a:prstGeom>
                  <a:solidFill>
                    <a:schemeClr val="accent6">
                      <a:tint val="60000"/>
                      <a:hueOff val="0"/>
                      <a:satOff val="0"/>
                      <a:lumOff val="0"/>
                    </a:schemeClr>
                  </a:solidFill>
                  <a:ln>
                    <a:solidFill>
                      <a:schemeClr val="accent6">
                        <a:shade val="50000"/>
                      </a:schemeClr>
                    </a:solidFill>
                  </a:ln>
                </p:spPr>
                <p:style>
                  <a:lnRef idx="0">
                    <a:schemeClr val="accent6">
                      <a:tint val="6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6">
                      <a:tint val="6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6">
                      <a:tint val="6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</p:grpSp>
            <p:pic>
              <p:nvPicPr>
                <p:cNvPr id="134" name="Picture 133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/>
              </p:blipFill>
              <p:spPr>
                <a:xfrm>
                  <a:off x="6029244" y="3194021"/>
                  <a:ext cx="9245" cy="53163"/>
                </a:xfrm>
                <a:custGeom>
                  <a:avLst/>
                  <a:gdLst>
                    <a:gd name="connsiteX0" fmla="*/ 0 w 39664"/>
                    <a:gd name="connsiteY0" fmla="*/ 0 h 228078"/>
                    <a:gd name="connsiteX1" fmla="*/ 24644 w 39664"/>
                    <a:gd name="connsiteY1" fmla="*/ 37570 h 228078"/>
                    <a:gd name="connsiteX2" fmla="*/ 39664 w 39664"/>
                    <a:gd name="connsiteY2" fmla="*/ 114039 h 228078"/>
                    <a:gd name="connsiteX3" fmla="*/ 24644 w 39664"/>
                    <a:gd name="connsiteY3" fmla="*/ 190508 h 228078"/>
                    <a:gd name="connsiteX4" fmla="*/ 0 w 39664"/>
                    <a:gd name="connsiteY4" fmla="*/ 228078 h 228078"/>
                    <a:gd name="connsiteX5" fmla="*/ 0 w 39664"/>
                    <a:gd name="connsiteY5" fmla="*/ 0 h 228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664" h="228078">
                      <a:moveTo>
                        <a:pt x="0" y="0"/>
                      </a:moveTo>
                      <a:lnTo>
                        <a:pt x="24644" y="37570"/>
                      </a:lnTo>
                      <a:cubicBezTo>
                        <a:pt x="34316" y="61074"/>
                        <a:pt x="39664" y="86914"/>
                        <a:pt x="39664" y="114039"/>
                      </a:cubicBezTo>
                      <a:cubicBezTo>
                        <a:pt x="39664" y="141164"/>
                        <a:pt x="34316" y="167005"/>
                        <a:pt x="24644" y="190508"/>
                      </a:cubicBezTo>
                      <a:lnTo>
                        <a:pt x="0" y="2280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</p:pic>
          </p:grpSp>
          <p:sp>
            <p:nvSpPr>
              <p:cNvPr id="158" name="Circular Arrow 157"/>
              <p:cNvSpPr/>
              <p:nvPr/>
            </p:nvSpPr>
            <p:spPr>
              <a:xfrm flipH="1" flipV="1">
                <a:off x="1815409" y="731151"/>
                <a:ext cx="5486400" cy="5486400"/>
              </a:xfrm>
              <a:prstGeom prst="circularArrow">
                <a:avLst>
                  <a:gd name="adj1" fmla="val 5085"/>
                  <a:gd name="adj2" fmla="val 595566"/>
                  <a:gd name="adj3" fmla="val 15873039"/>
                  <a:gd name="adj4" fmla="val 5238426"/>
                  <a:gd name="adj5" fmla="val 5932"/>
                </a:avLst>
              </a:prstGeom>
              <a:ln>
                <a:solidFill>
                  <a:schemeClr val="accent6">
                    <a:shade val="50000"/>
                  </a:schemeClr>
                </a:solidFill>
              </a:ln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168" name="Group 167"/>
              <p:cNvGrpSpPr/>
              <p:nvPr/>
            </p:nvGrpSpPr>
            <p:grpSpPr>
              <a:xfrm>
                <a:off x="4231981" y="741308"/>
                <a:ext cx="443388" cy="642830"/>
                <a:chOff x="12596338" y="750202"/>
                <a:chExt cx="443388" cy="642830"/>
              </a:xfrm>
            </p:grpSpPr>
            <p:sp>
              <p:nvSpPr>
                <p:cNvPr id="169" name="Isosceles Triangle 164"/>
                <p:cNvSpPr/>
                <p:nvPr/>
              </p:nvSpPr>
              <p:spPr>
                <a:xfrm>
                  <a:off x="12596338" y="750202"/>
                  <a:ext cx="443388" cy="642830"/>
                </a:xfrm>
                <a:custGeom>
                  <a:avLst/>
                  <a:gdLst>
                    <a:gd name="connsiteX0" fmla="*/ 0 w 117157"/>
                    <a:gd name="connsiteY0" fmla="*/ 652355 h 652355"/>
                    <a:gd name="connsiteX1" fmla="*/ 58579 w 117157"/>
                    <a:gd name="connsiteY1" fmla="*/ 0 h 652355"/>
                    <a:gd name="connsiteX2" fmla="*/ 117157 w 117157"/>
                    <a:gd name="connsiteY2" fmla="*/ 652355 h 652355"/>
                    <a:gd name="connsiteX3" fmla="*/ 0 w 117157"/>
                    <a:gd name="connsiteY3" fmla="*/ 652355 h 652355"/>
                    <a:gd name="connsiteX0" fmla="*/ 0 w 117157"/>
                    <a:gd name="connsiteY0" fmla="*/ 633305 h 633305"/>
                    <a:gd name="connsiteX1" fmla="*/ 44291 w 117157"/>
                    <a:gd name="connsiteY1" fmla="*/ 0 h 633305"/>
                    <a:gd name="connsiteX2" fmla="*/ 117157 w 117157"/>
                    <a:gd name="connsiteY2" fmla="*/ 633305 h 633305"/>
                    <a:gd name="connsiteX3" fmla="*/ 0 w 117157"/>
                    <a:gd name="connsiteY3" fmla="*/ 633305 h 633305"/>
                    <a:gd name="connsiteX0" fmla="*/ 0 w 436244"/>
                    <a:gd name="connsiteY0" fmla="*/ 633305 h 633305"/>
                    <a:gd name="connsiteX1" fmla="*/ 44291 w 436244"/>
                    <a:gd name="connsiteY1" fmla="*/ 0 h 633305"/>
                    <a:gd name="connsiteX2" fmla="*/ 436244 w 436244"/>
                    <a:gd name="connsiteY2" fmla="*/ 311837 h 633305"/>
                    <a:gd name="connsiteX3" fmla="*/ 0 w 436244"/>
                    <a:gd name="connsiteY3" fmla="*/ 633305 h 633305"/>
                    <a:gd name="connsiteX0" fmla="*/ 27146 w 391953"/>
                    <a:gd name="connsiteY0" fmla="*/ 497573 h 497573"/>
                    <a:gd name="connsiteX1" fmla="*/ 0 w 391953"/>
                    <a:gd name="connsiteY1" fmla="*/ 0 h 497573"/>
                    <a:gd name="connsiteX2" fmla="*/ 391953 w 391953"/>
                    <a:gd name="connsiteY2" fmla="*/ 311837 h 497573"/>
                    <a:gd name="connsiteX3" fmla="*/ 27146 w 391953"/>
                    <a:gd name="connsiteY3" fmla="*/ 497573 h 497573"/>
                    <a:gd name="connsiteX0" fmla="*/ 0 w 443388"/>
                    <a:gd name="connsiteY0" fmla="*/ 642830 h 642830"/>
                    <a:gd name="connsiteX1" fmla="*/ 51435 w 443388"/>
                    <a:gd name="connsiteY1" fmla="*/ 0 h 642830"/>
                    <a:gd name="connsiteX2" fmla="*/ 443388 w 443388"/>
                    <a:gd name="connsiteY2" fmla="*/ 311837 h 642830"/>
                    <a:gd name="connsiteX3" fmla="*/ 0 w 443388"/>
                    <a:gd name="connsiteY3" fmla="*/ 642830 h 64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3388" h="642830">
                      <a:moveTo>
                        <a:pt x="0" y="642830"/>
                      </a:moveTo>
                      <a:lnTo>
                        <a:pt x="51435" y="0"/>
                      </a:lnTo>
                      <a:lnTo>
                        <a:pt x="443388" y="311837"/>
                      </a:lnTo>
                      <a:lnTo>
                        <a:pt x="0" y="642830"/>
                      </a:lnTo>
                      <a:close/>
                    </a:path>
                  </a:pathLst>
                </a:custGeom>
                <a:solidFill>
                  <a:srgbClr val="ADADAD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0" name="Rectangle 169"/>
                <p:cNvSpPr/>
                <p:nvPr/>
              </p:nvSpPr>
              <p:spPr>
                <a:xfrm rot="300000">
                  <a:off x="12615060" y="931039"/>
                  <a:ext cx="45719" cy="273034"/>
                </a:xfrm>
                <a:prstGeom prst="rect">
                  <a:avLst/>
                </a:prstGeom>
                <a:solidFill>
                  <a:srgbClr val="ADADA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72" name="TextBox 171"/>
              <p:cNvSpPr txBox="1"/>
              <p:nvPr/>
            </p:nvSpPr>
            <p:spPr>
              <a:xfrm rot="8836439">
                <a:off x="2257893" y="2024475"/>
                <a:ext cx="2916512" cy="3858083"/>
              </a:xfrm>
              <a:prstGeom prst="rect">
                <a:avLst/>
              </a:prstGeom>
              <a:noFill/>
            </p:spPr>
            <p:txBody>
              <a:bodyPr spcFirstLastPara="1" wrap="square" lIns="0" tIns="0" rIns="0" bIns="0" numCol="1" rtlCol="0" anchor="ctr" anchorCtr="1">
                <a:prstTxWarp prst="textCircle">
                  <a:avLst>
                    <a:gd name="adj" fmla="val 19373832"/>
                  </a:avLst>
                </a:prstTxWarp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Software Development Kit</a:t>
                </a:r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 rot="19357756">
                <a:off x="3067317" y="957347"/>
                <a:ext cx="3756603" cy="4346549"/>
              </a:xfrm>
              <a:prstGeom prst="rect">
                <a:avLst/>
              </a:prstGeom>
              <a:noFill/>
            </p:spPr>
            <p:txBody>
              <a:bodyPr spcFirstLastPara="1" wrap="none" lIns="0" tIns="0" rIns="0" bIns="0" numCol="1" rtlCol="0" anchor="ctr" anchorCtr="1">
                <a:prstTxWarp prst="textCircle">
                  <a:avLst>
                    <a:gd name="adj" fmla="val 18895074"/>
                  </a:avLst>
                </a:prstTxWarp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rgbClr val="000000"/>
                    </a:solidFill>
                  </a:rPr>
                  <a:t>Application Programming </a:t>
                </a:r>
                <a:r>
                  <a:rPr lang="en-US" sz="4400" dirty="0" smtClean="0">
                    <a:solidFill>
                      <a:srgbClr val="000000"/>
                    </a:solidFill>
                  </a:rPr>
                  <a:t>Interface</a:t>
                </a:r>
                <a:endParaRPr lang="en-US" sz="4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 rot="13336439">
                <a:off x="2369885" y="1219015"/>
                <a:ext cx="2916512" cy="3188701"/>
              </a:xfrm>
              <a:prstGeom prst="rect">
                <a:avLst/>
              </a:prstGeom>
              <a:noFill/>
            </p:spPr>
            <p:txBody>
              <a:bodyPr spcFirstLastPara="1" wrap="square" lIns="0" tIns="0" rIns="0" bIns="0" numCol="1" rtlCol="0" anchor="ctr" anchorCtr="1">
                <a:prstTxWarp prst="textCircle">
                  <a:avLst>
                    <a:gd name="adj" fmla="val 19373832"/>
                  </a:avLst>
                </a:prstTxWarp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Extensible</a:t>
                </a:r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 rot="2536439">
                <a:off x="3748563" y="2572410"/>
                <a:ext cx="2916512" cy="3188701"/>
              </a:xfrm>
              <a:prstGeom prst="rect">
                <a:avLst/>
              </a:prstGeom>
              <a:noFill/>
            </p:spPr>
            <p:txBody>
              <a:bodyPr spcFirstLastPara="1" wrap="square" lIns="0" tIns="0" rIns="0" bIns="0" numCol="1" rtlCol="0" anchor="ctr" anchorCtr="1">
                <a:prstTxWarp prst="textCircle">
                  <a:avLst>
                    <a:gd name="adj" fmla="val 19373832"/>
                  </a:avLst>
                </a:prstTxWarp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Interoperable</a:t>
                </a:r>
              </a:p>
            </p:txBody>
          </p:sp>
        </p:grpSp>
        <p:grpSp>
          <p:nvGrpSpPr>
            <p:cNvPr id="213" name="Group 212"/>
            <p:cNvGrpSpPr/>
            <p:nvPr/>
          </p:nvGrpSpPr>
          <p:grpSpPr>
            <a:xfrm>
              <a:off x="4063384" y="3219060"/>
              <a:ext cx="965850" cy="672855"/>
              <a:chOff x="4063384" y="3219060"/>
              <a:chExt cx="965850" cy="672855"/>
            </a:xfrm>
          </p:grpSpPr>
          <p:grpSp>
            <p:nvGrpSpPr>
              <p:cNvPr id="211" name="Group 210"/>
              <p:cNvGrpSpPr/>
              <p:nvPr/>
            </p:nvGrpSpPr>
            <p:grpSpPr>
              <a:xfrm>
                <a:off x="4063384" y="3219060"/>
                <a:ext cx="965850" cy="672855"/>
                <a:chOff x="4063384" y="3219060"/>
                <a:chExt cx="965850" cy="672855"/>
              </a:xfrm>
            </p:grpSpPr>
            <p:sp>
              <p:nvSpPr>
                <p:cNvPr id="209" name="Cloud 208"/>
                <p:cNvSpPr/>
                <p:nvPr/>
              </p:nvSpPr>
              <p:spPr>
                <a:xfrm>
                  <a:off x="4063384" y="3219060"/>
                  <a:ext cx="965850" cy="672855"/>
                </a:xfrm>
                <a:prstGeom prst="cloud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0" name="Rectangle 209"/>
                <p:cNvSpPr/>
                <p:nvPr/>
              </p:nvSpPr>
              <p:spPr>
                <a:xfrm>
                  <a:off x="4747144" y="3484479"/>
                  <a:ext cx="120816" cy="145649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12" name="Rectangle 211"/>
              <p:cNvSpPr/>
              <p:nvPr/>
            </p:nvSpPr>
            <p:spPr>
              <a:xfrm>
                <a:off x="4226878" y="3516423"/>
                <a:ext cx="120816" cy="145649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08" name="TextBox 207"/>
          <p:cNvSpPr txBox="1"/>
          <p:nvPr/>
        </p:nvSpPr>
        <p:spPr>
          <a:xfrm>
            <a:off x="5661523" y="3481196"/>
            <a:ext cx="857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ARES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819" y="3283020"/>
            <a:ext cx="1532467" cy="748133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6204" y="2771197"/>
            <a:ext cx="1343221" cy="835723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355" y="3564789"/>
            <a:ext cx="1396619" cy="61332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044" y="4600435"/>
            <a:ext cx="802228" cy="636689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141" y="4650460"/>
            <a:ext cx="569978" cy="268319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269" y="4665217"/>
            <a:ext cx="492377" cy="66609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683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05" y="781050"/>
            <a:ext cx="810260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Multiple Modalities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1828801" y="1017875"/>
            <a:ext cx="8466159" cy="5214626"/>
            <a:chOff x="228600" y="1295400"/>
            <a:chExt cx="8694759" cy="544322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0" y="1295400"/>
              <a:ext cx="5034245" cy="28956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845" y="3125072"/>
              <a:ext cx="3660514" cy="361268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0" y="3853241"/>
              <a:ext cx="5034245" cy="2885385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858001" y="1142762"/>
            <a:ext cx="371601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/>
              <a:t>Left</a:t>
            </a:r>
            <a:r>
              <a:rPr lang="en-US" sz="1400" dirty="0"/>
              <a:t>: Floor projection @ Ft Benning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u="sng" dirty="0"/>
              <a:t>Bottom Left</a:t>
            </a:r>
            <a:r>
              <a:rPr lang="en-US" sz="1400" dirty="0"/>
              <a:t>: Sand table @ Ft Leonard Wood</a:t>
            </a:r>
          </a:p>
          <a:p>
            <a:endParaRPr lang="en-US" sz="1400" u="sng" dirty="0"/>
          </a:p>
          <a:p>
            <a:endParaRPr lang="en-US" sz="1400" u="sng" dirty="0"/>
          </a:p>
          <a:p>
            <a:r>
              <a:rPr lang="en-US" sz="1400" u="sng" dirty="0"/>
              <a:t>Bottom Right</a:t>
            </a:r>
            <a:r>
              <a:rPr lang="en-US" sz="1400" dirty="0"/>
              <a:t>: Mixed reality @ West Point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22295" y="6275676"/>
            <a:ext cx="560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Supports distributed collaboration amongst all modes</a:t>
            </a:r>
          </a:p>
        </p:txBody>
      </p:sp>
    </p:spTree>
    <p:extLst>
      <p:ext uri="{BB962C8B-B14F-4D97-AF65-F5344CB8AC3E}">
        <p14:creationId xmlns:p14="http://schemas.microsoft.com/office/powerpoint/2010/main" val="297315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Training and Intelligent Tutoring via GIFT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1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2495" y="963991"/>
            <a:ext cx="8467011" cy="493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255333" y="6021422"/>
            <a:ext cx="2148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(Sottilare et al., 2013)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1987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UNCLASSIFIED//FOUO//DRAFT//PRE-DECISIONAL">
  <a:themeElements>
    <a:clrScheme name="US Army Color Palette">
      <a:dk1>
        <a:srgbClr val="000000"/>
      </a:dk1>
      <a:lt1>
        <a:srgbClr val="FFFFFF"/>
      </a:lt1>
      <a:dk2>
        <a:srgbClr val="FFDA3D"/>
      </a:dk2>
      <a:lt2>
        <a:srgbClr val="CCCCCC"/>
      </a:lt2>
      <a:accent1>
        <a:srgbClr val="333C33"/>
      </a:accent1>
      <a:accent2>
        <a:srgbClr val="717365"/>
      </a:accent2>
      <a:accent3>
        <a:srgbClr val="BFB8AB"/>
      </a:accent3>
      <a:accent4>
        <a:srgbClr val="B8B9B2"/>
      </a:accent4>
      <a:accent5>
        <a:srgbClr val="DBDCD8"/>
      </a:accent5>
      <a:accent6>
        <a:srgbClr val="333333"/>
      </a:accent6>
      <a:hlink>
        <a:srgbClr val="FFDA3D"/>
      </a:hlink>
      <a:folHlink>
        <a:srgbClr val="BFB8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UNCLASSIFIED//FOR OFFICIAL USE ONLY">
  <a:themeElements>
    <a:clrScheme name="US Army Color Palette">
      <a:dk1>
        <a:srgbClr val="000000"/>
      </a:dk1>
      <a:lt1>
        <a:srgbClr val="FFFFFF"/>
      </a:lt1>
      <a:dk2>
        <a:srgbClr val="FFDA3D"/>
      </a:dk2>
      <a:lt2>
        <a:srgbClr val="CCCCCC"/>
      </a:lt2>
      <a:accent1>
        <a:srgbClr val="333C33"/>
      </a:accent1>
      <a:accent2>
        <a:srgbClr val="717365"/>
      </a:accent2>
      <a:accent3>
        <a:srgbClr val="BFB8AB"/>
      </a:accent3>
      <a:accent4>
        <a:srgbClr val="B8B9B2"/>
      </a:accent4>
      <a:accent5>
        <a:srgbClr val="DBDCD8"/>
      </a:accent5>
      <a:accent6>
        <a:srgbClr val="333333"/>
      </a:accent6>
      <a:hlink>
        <a:srgbClr val="FFDA3D"/>
      </a:hlink>
      <a:folHlink>
        <a:srgbClr val="BFB8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UNCLASSIFIED">
  <a:themeElements>
    <a:clrScheme name="US Army Color Palette">
      <a:dk1>
        <a:srgbClr val="000000"/>
      </a:dk1>
      <a:lt1>
        <a:srgbClr val="FFFFFF"/>
      </a:lt1>
      <a:dk2>
        <a:srgbClr val="FFDA3D"/>
      </a:dk2>
      <a:lt2>
        <a:srgbClr val="CCCCCC"/>
      </a:lt2>
      <a:accent1>
        <a:srgbClr val="333C33"/>
      </a:accent1>
      <a:accent2>
        <a:srgbClr val="717365"/>
      </a:accent2>
      <a:accent3>
        <a:srgbClr val="BFB8AB"/>
      </a:accent3>
      <a:accent4>
        <a:srgbClr val="B8B9B2"/>
      </a:accent4>
      <a:accent5>
        <a:srgbClr val="DBDCD8"/>
      </a:accent5>
      <a:accent6>
        <a:srgbClr val="333333"/>
      </a:accent6>
      <a:hlink>
        <a:srgbClr val="FFDA3D"/>
      </a:hlink>
      <a:folHlink>
        <a:srgbClr val="BFB8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APPROVED FOR PUBLIC RELEASE">
  <a:themeElements>
    <a:clrScheme name="US Army Color Palette">
      <a:dk1>
        <a:srgbClr val="000000"/>
      </a:dk1>
      <a:lt1>
        <a:srgbClr val="FFFFFF"/>
      </a:lt1>
      <a:dk2>
        <a:srgbClr val="FFDA3D"/>
      </a:dk2>
      <a:lt2>
        <a:srgbClr val="CCCCCC"/>
      </a:lt2>
      <a:accent1>
        <a:srgbClr val="333C33"/>
      </a:accent1>
      <a:accent2>
        <a:srgbClr val="717365"/>
      </a:accent2>
      <a:accent3>
        <a:srgbClr val="BFB8AB"/>
      </a:accent3>
      <a:accent4>
        <a:srgbClr val="B8B9B2"/>
      </a:accent4>
      <a:accent5>
        <a:srgbClr val="DBDCD8"/>
      </a:accent5>
      <a:accent6>
        <a:srgbClr val="333333"/>
      </a:accent6>
      <a:hlink>
        <a:srgbClr val="FFDA3D"/>
      </a:hlink>
      <a:folHlink>
        <a:srgbClr val="BFB8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UNCLASSIFIED//FOUO//DRAFT//PRE-DECISIONAL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UNCLASSIFIED//FOUO//DRAFT//PRE-DECISIONAL">
  <a:themeElements>
    <a:clrScheme name="US Army Color Palette">
      <a:dk1>
        <a:srgbClr val="000000"/>
      </a:dk1>
      <a:lt1>
        <a:srgbClr val="FFFFFF"/>
      </a:lt1>
      <a:dk2>
        <a:srgbClr val="FFDA3D"/>
      </a:dk2>
      <a:lt2>
        <a:srgbClr val="CCCCCC"/>
      </a:lt2>
      <a:accent1>
        <a:srgbClr val="333C33"/>
      </a:accent1>
      <a:accent2>
        <a:srgbClr val="717365"/>
      </a:accent2>
      <a:accent3>
        <a:srgbClr val="BFB8AB"/>
      </a:accent3>
      <a:accent4>
        <a:srgbClr val="B8B9B2"/>
      </a:accent4>
      <a:accent5>
        <a:srgbClr val="DBDCD8"/>
      </a:accent5>
      <a:accent6>
        <a:srgbClr val="333333"/>
      </a:accent6>
      <a:hlink>
        <a:srgbClr val="FFDA3D"/>
      </a:hlink>
      <a:folHlink>
        <a:srgbClr val="BFB8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Group xmlns="8acc76ce-4927-4c10-947a-54b615abcc3a">PowerPoint</Group>
    <Display_x0020_Name xmlns="8acc76ce-4927-4c10-947a-54b615abcc3a">CCDC Soldier Center – PowerPoint (Briefing) – Standard Format</Display_x0020_Name>
    <ImageCreateDate xmlns="http://schemas.microsoft.com/sharepoint/v3" xsi:nil="true"/>
    <Organization xmlns="2c061caa-ac96-4ed1-b74a-abb1169dd94c">NSRDEC</Organization>
    <Description xmlns="http://schemas.microsoft.com/sharepoint/v3" xsi:nil="true"/>
    <Desktop xmlns="8acc76ce-4927-4c10-947a-54b615abcc3a">Both</Desktop>
    <DL_Link xmlns="8acc76ce-4927-4c10-947a-54b615abcc3a">
      <Url>https://rdecom.apgea.army.mil/_layouts/download.aspx?SourceUrl=https://rdecom.apgea.army.mil/BP/BrandItems/PowerPoint_Template_SOL.pptx</Url>
      <Description>DOWNLOAD</Description>
    </DL_Link>
    <FileType0 xmlns="8acc76ce-4927-4c10-947a-54b615abcc3a">pptx</FileType0>
    <SortOrder xmlns="8acc76ce-4927-4c10-947a-54b615abcc3a">04 – PowerPoint (Briefing) Templates</SortOrd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icture" ma:contentTypeID="0x01010200F177B2FE6EB01A4CB29C652E415E2656" ma:contentTypeVersion="11" ma:contentTypeDescription="Upload an image or a photograph." ma:contentTypeScope="" ma:versionID="c9913846006df353b04b145b9ec10db2">
  <xsd:schema xmlns:xsd="http://www.w3.org/2001/XMLSchema" xmlns:xs="http://www.w3.org/2001/XMLSchema" xmlns:p="http://schemas.microsoft.com/office/2006/metadata/properties" xmlns:ns1="http://schemas.microsoft.com/sharepoint/v3" xmlns:ns2="2c061caa-ac96-4ed1-b74a-abb1169dd94c" xmlns:ns3="8acc76ce-4927-4c10-947a-54b615abcc3a" targetNamespace="http://schemas.microsoft.com/office/2006/metadata/properties" ma:root="true" ma:fieldsID="af5330fca2d02548508af8ef72978ec5" ns1:_="" ns2:_="" ns3:_="">
    <xsd:import namespace="http://schemas.microsoft.com/sharepoint/v3"/>
    <xsd:import namespace="2c061caa-ac96-4ed1-b74a-abb1169dd94c"/>
    <xsd:import namespace="8acc76ce-4927-4c10-947a-54b615abcc3a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  <xsd:element ref="ns2:Organization" minOccurs="0"/>
                <xsd:element ref="ns2:SharedWithUsers" minOccurs="0"/>
                <xsd:element ref="ns3:Display_x0020_Name" minOccurs="0"/>
                <xsd:element ref="ns3:Desktop" minOccurs="0"/>
                <xsd:element ref="ns3:Group" minOccurs="0"/>
                <xsd:element ref="ns3:DL_Link" minOccurs="0"/>
                <xsd:element ref="ns3:FileType0" minOccurs="0"/>
                <xsd:element ref="ns3:Sor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Picture Width" ma:internalName="ImageWidth" ma:readOnly="true">
      <xsd:simpleType>
        <xsd:restriction base="dms:Unknown"/>
      </xsd:simpleType>
    </xsd:element>
    <xsd:element name="ImageHeight" ma:index="12" nillable="true" ma:displayName="Picture Height" ma:internalName="ImageHeight" ma:readOnly="true">
      <xsd:simpleType>
        <xsd:restriction base="dms:Unknown"/>
      </xsd:simpleType>
    </xsd:element>
    <xsd:element name="ImageCreateDate" ma:index="13" nillable="true" ma:displayName="Date Picture Taken" ma:format="DateTime" ma:hidden="true" ma:internalName="ImageCreateDate">
      <xsd:simpleType>
        <xsd:restriction base="dms:DateTime"/>
      </xsd:simpleType>
    </xsd:element>
    <xsd:element name="Description" ma:index="14" nillable="true" ma:displayName="Description" ma:description="Used as alternative text for the picture.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Preview Exists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Preview Image URL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061caa-ac96-4ed1-b74a-abb1169dd94c" elementFormDefault="qualified">
    <xsd:import namespace="http://schemas.microsoft.com/office/2006/documentManagement/types"/>
    <xsd:import namespace="http://schemas.microsoft.com/office/infopath/2007/PartnerControls"/>
    <xsd:element name="Organization" ma:index="26" nillable="true" ma:displayName="Organization" ma:default="HQ RDECOM" ma:format="Dropdown" ma:internalName="Organization">
      <xsd:simpleType>
        <xsd:restriction base="dms:Choice">
          <xsd:enumeration value="All"/>
          <xsd:enumeration value="HQ RDECOM"/>
          <xsd:enumeration value="AMRDEC"/>
          <xsd:enumeration value="AMSAA"/>
          <xsd:enumeration value="ARDEC"/>
          <xsd:enumeration value="ARL"/>
          <xsd:enumeration value="CERDEC"/>
          <xsd:enumeration value="ECBC"/>
          <xsd:enumeration value="NSRDEC"/>
          <xsd:enumeration value="TARDEC"/>
        </xsd:restriction>
      </xsd:simpleType>
    </xsd:element>
    <xsd:element name="SharedWithUsers" ma:index="2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cc76ce-4927-4c10-947a-54b615abcc3a" elementFormDefault="qualified">
    <xsd:import namespace="http://schemas.microsoft.com/office/2006/documentManagement/types"/>
    <xsd:import namespace="http://schemas.microsoft.com/office/infopath/2007/PartnerControls"/>
    <xsd:element name="Display_x0020_Name" ma:index="28" nillable="true" ma:displayName="Display Name" ma:internalName="Display_x0020_Name">
      <xsd:simpleType>
        <xsd:restriction base="dms:Text">
          <xsd:maxLength value="255"/>
        </xsd:restriction>
      </xsd:simpleType>
    </xsd:element>
    <xsd:element name="Desktop" ma:index="29" nillable="true" ma:displayName="Tab" ma:format="Dropdown" ma:internalName="Desktop">
      <xsd:simpleType>
        <xsd:restriction base="dms:Choice">
          <xsd:enumeration value="Professional"/>
          <xsd:enumeration value="Both"/>
        </xsd:restriction>
      </xsd:simpleType>
    </xsd:element>
    <xsd:element name="Group" ma:index="30" nillable="true" ma:displayName="Group" ma:format="Dropdown" ma:internalName="Group">
      <xsd:simpleType>
        <xsd:restriction base="dms:Choice">
          <xsd:enumeration value="Army Logo"/>
          <xsd:enumeration value="Bi-Fold Brochure"/>
          <xsd:enumeration value="Bio"/>
          <xsd:enumeration value="Business Card"/>
          <xsd:enumeration value="Command Lineage"/>
          <xsd:enumeration value="Fact Sheet"/>
          <xsd:enumeration value="Large Poster"/>
          <xsd:enumeration value="Small Poster"/>
          <xsd:enumeration value="Specific Lineage"/>
          <xsd:enumeration value="PowerPoint"/>
          <xsd:enumeration value="Social Media"/>
          <xsd:enumeration value="Tri-Fold Brochure"/>
        </xsd:restriction>
      </xsd:simpleType>
    </xsd:element>
    <xsd:element name="DL_Link" ma:index="31" nillable="true" ma:displayName="Download" ma:format="Hyperlink" ma:internalName="DL_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FileType0" ma:index="33" nillable="true" ma:displayName="FileType" ma:format="Dropdown" ma:internalName="FileType0">
      <xsd:simpleType>
        <xsd:restriction base="dms:Choice">
          <xsd:enumeration value="docx"/>
          <xsd:enumeration value="eps"/>
          <xsd:enumeration value="indd"/>
          <xsd:enumeration value="png"/>
          <xsd:enumeration value="pptx"/>
        </xsd:restriction>
      </xsd:simpleType>
    </xsd:element>
    <xsd:element name="SortOrder" ma:index="34" nillable="true" ma:displayName="SortOrder" ma:default="01 – Army Logo" ma:format="Dropdown" ma:internalName="SortOrder">
      <xsd:simpleType>
        <xsd:restriction base="dms:Choice">
          <xsd:enumeration value="01 – Army Logo"/>
          <xsd:enumeration value="02 – Command Lineage"/>
          <xsd:enumeration value="03 – Competency Lineage"/>
          <xsd:enumeration value="04 – PowerPoint (Briefing) Templates"/>
          <xsd:enumeration value="05 – Business Card Templates"/>
          <xsd:enumeration value="06 – Name Tent Templates"/>
          <xsd:enumeration value="07 – Social Media"/>
          <xsd:enumeration value="08 – VTC Signs"/>
          <xsd:enumeration value="09 – Poster Templates (Small – 11&quot;x17&quot;)"/>
          <xsd:enumeration value="10 – Poster Templates (Large – 11&quot;x17&quot;)"/>
          <xsd:enumeration value="11 – Fact Sheet Templates"/>
          <xsd:enumeration value="12 – Brochure Templates (Bi-Fold)"/>
          <xsd:enumeration value="13 – Brochure Templates (Tri-Fold)"/>
          <xsd:enumeration value="14 – Bio Templat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 ma:index="2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3FA5FF-2111-4E01-9BF6-3626FF06C5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FEFD74-9FBC-4157-8802-AFD8EC757C9F}">
  <ds:schemaRefs>
    <ds:schemaRef ds:uri="8acc76ce-4927-4c10-947a-54b615abcc3a"/>
    <ds:schemaRef ds:uri="http://schemas.microsoft.com/sharepoint/v3"/>
    <ds:schemaRef ds:uri="http://purl.org/dc/elements/1.1/"/>
    <ds:schemaRef ds:uri="http://schemas.openxmlformats.org/package/2006/metadata/core-properties"/>
    <ds:schemaRef ds:uri="2c061caa-ac96-4ed1-b74a-abb1169dd94c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F527B5F-BFBE-4451-ADA4-E64625D17D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c061caa-ac96-4ed1-b74a-abb1169dd94c"/>
    <ds:schemaRef ds:uri="8acc76ce-4927-4c10-947a-54b615abcc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30276</TotalTime>
  <Words>1161</Words>
  <Application>Microsoft Office PowerPoint</Application>
  <PresentationFormat>Widescreen</PresentationFormat>
  <Paragraphs>338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ＭＳ Ｐゴシック</vt:lpstr>
      <vt:lpstr>Arial</vt:lpstr>
      <vt:lpstr>Arial Bold</vt:lpstr>
      <vt:lpstr>Calibri</vt:lpstr>
      <vt:lpstr>Wingdings</vt:lpstr>
      <vt:lpstr>1_UNCLASSIFIED//FOUO//DRAFT//PRE-DECISIONAL</vt:lpstr>
      <vt:lpstr>2_UNCLASSIFIED//FOR OFFICIAL USE ONLY</vt:lpstr>
      <vt:lpstr>3_UNCLASSIFIED</vt:lpstr>
      <vt:lpstr>4_APPROVED FOR PUBLIC RELEASE</vt:lpstr>
      <vt:lpstr>2_UNCLASSIFIED//FOUO//DRAFT//PRE-DECISIONAL</vt:lpstr>
      <vt:lpstr>3_UNCLASSIFIED//FOUO//DRAFT//PRE-DECISIONAL</vt:lpstr>
      <vt:lpstr>PowerPoint Presentation</vt:lpstr>
      <vt:lpstr>PowerPoint Presentation</vt:lpstr>
      <vt:lpstr>Agenda</vt:lpstr>
      <vt:lpstr>Battle Space Visualization via ARES</vt:lpstr>
      <vt:lpstr>ARES Architecture Overview </vt:lpstr>
      <vt:lpstr>PowerPoint Presentation</vt:lpstr>
      <vt:lpstr>Multiple Modalities</vt:lpstr>
      <vt:lpstr>Adaptive Training and Intelligent Tutoring via GIFT</vt:lpstr>
      <vt:lpstr>PowerPoint Presentation</vt:lpstr>
      <vt:lpstr>Adaptive Learning Effect Chain… for teams</vt:lpstr>
      <vt:lpstr>Game Master Concept for Intelligent Exercise Control</vt:lpstr>
      <vt:lpstr>PowerPoint Presentation</vt:lpstr>
      <vt:lpstr>PowerPoint Presentation</vt:lpstr>
      <vt:lpstr>Observer Controller/Trainer</vt:lpstr>
      <vt:lpstr>PowerPoint Presentation</vt:lpstr>
      <vt:lpstr>PowerPoint Presentation</vt:lpstr>
      <vt:lpstr>GIFT Modifications</vt:lpstr>
      <vt:lpstr>Adding a human (OC) to the Learning effect chain</vt:lpstr>
      <vt:lpstr>Adding a human (OC) to the Collective Learning effect chain</vt:lpstr>
      <vt:lpstr>Game master interface (Alpha)</vt:lpstr>
      <vt:lpstr>Game master interface (Alpha)</vt:lpstr>
      <vt:lpstr>Game master interface (Alpha)</vt:lpstr>
      <vt:lpstr>This currently exists…</vt:lpstr>
      <vt:lpstr>Link to Persistent Modeling and Recommendation Engines</vt:lpstr>
      <vt:lpstr>PowerPoint Presentation</vt:lpstr>
      <vt:lpstr>PowerPoint Presentation</vt:lpstr>
      <vt:lpstr>Proposed Architecture</vt:lpstr>
      <vt:lpstr>Thank you 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Army</dc:title>
  <dc:subject>Active Army</dc:subject>
  <dc:creator>MWG</dc:creator>
  <cp:keywords/>
  <dc:description/>
  <cp:lastModifiedBy>Benjamin Goldberg</cp:lastModifiedBy>
  <cp:revision>226</cp:revision>
  <cp:lastPrinted>2019-01-30T12:40:27Z</cp:lastPrinted>
  <dcterms:created xsi:type="dcterms:W3CDTF">2016-09-22T11:21:33Z</dcterms:created>
  <dcterms:modified xsi:type="dcterms:W3CDTF">2019-05-17T14:41:08Z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0x01010200F177B2FE6EB01A4CB29C652E415E2656</vt:lpwstr>
  </property>
  <property fmtid="{D5CDD505-2E9C-101B-9397-08002B2CF9AE}" pid="4" name="WorkflowChangePath">
    <vt:lpwstr>fa62ed53-5d34-4242-83f6-2fedcb8fc24a,5;fa62ed53-5d34-4242-83f6-2fedcb8fc24a,7;fa62ed53-5d34-4242-83f6-2fedcb8fc24a,11;fa62ed53-5d34-4242-83f6-2fedcb8fc24a,13;fa62ed53-5d34-4242-83f6-2fedcb8fc24a,15;fa62ed53-5d34-4242-83f6-2fedcb8fc24a,15;fa62ed53-5d34-424</vt:lpwstr>
  </property>
</Properties>
</file>